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95" r:id="rId7"/>
    <p:sldId id="296" r:id="rId8"/>
    <p:sldId id="261" r:id="rId9"/>
    <p:sldId id="284" r:id="rId10"/>
    <p:sldId id="294" r:id="rId11"/>
    <p:sldId id="283" r:id="rId12"/>
    <p:sldId id="293" r:id="rId13"/>
    <p:sldId id="279" r:id="rId14"/>
    <p:sldId id="292" r:id="rId15"/>
    <p:sldId id="281" r:id="rId16"/>
    <p:sldId id="291" r:id="rId17"/>
    <p:sldId id="262" r:id="rId18"/>
    <p:sldId id="287" r:id="rId19"/>
    <p:sldId id="288" r:id="rId20"/>
    <p:sldId id="285" r:id="rId21"/>
    <p:sldId id="290" r:id="rId22"/>
    <p:sldId id="286" r:id="rId23"/>
    <p:sldId id="289" r:id="rId24"/>
    <p:sldId id="263" r:id="rId25"/>
    <p:sldId id="265" r:id="rId26"/>
    <p:sldId id="277" r:id="rId27"/>
    <p:sldId id="264" r:id="rId28"/>
    <p:sldId id="271" r:id="rId29"/>
    <p:sldId id="266" r:id="rId30"/>
    <p:sldId id="272" r:id="rId31"/>
    <p:sldId id="273" r:id="rId32"/>
    <p:sldId id="274" r:id="rId33"/>
    <p:sldId id="267" r:id="rId34"/>
    <p:sldId id="275" r:id="rId35"/>
    <p:sldId id="269" r:id="rId36"/>
    <p:sldId id="270" r:id="rId37"/>
    <p:sldId id="268" r:id="rId38"/>
    <p:sldId id="276" r:id="rId39"/>
    <p:sldId id="278"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4660"/>
  </p:normalViewPr>
  <p:slideViewPr>
    <p:cSldViewPr>
      <p:cViewPr varScale="1">
        <p:scale>
          <a:sx n="114" d="100"/>
          <a:sy n="11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1EFF37-3CDF-4D5D-BE33-DAEB4F7CA3A8}"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34BDC08-44B3-45ED-839E-880F0B59B880}"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EFF37-3CDF-4D5D-BE33-DAEB4F7CA3A8}"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EFF37-3CDF-4D5D-BE33-DAEB4F7CA3A8}"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1A23CA-BB54-4E1A-B039-A62D9475686C}" type="slidenum">
              <a:rPr lang="en-US" altLang="en-US"/>
              <a:pPr>
                <a:defRPr/>
              </a:pPr>
              <a:t>‹#›</a:t>
            </a:fld>
            <a:endParaRPr lang="en-US" altLang="en-US"/>
          </a:p>
        </p:txBody>
      </p:sp>
    </p:spTree>
    <p:extLst>
      <p:ext uri="{BB962C8B-B14F-4D97-AF65-F5344CB8AC3E}">
        <p14:creationId xmlns:p14="http://schemas.microsoft.com/office/powerpoint/2010/main" val="409172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EFF37-3CDF-4D5D-BE33-DAEB4F7CA3A8}" type="datetimeFigureOut">
              <a:rPr lang="en-US" smtClean="0"/>
              <a:pPr/>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A1EFF37-3CDF-4D5D-BE33-DAEB4F7CA3A8}" type="datetimeFigureOut">
              <a:rPr lang="en-US" smtClean="0"/>
              <a:pPr/>
              <a:t>2/24/2020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BDC08-44B3-45ED-839E-880F0B59B880}"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EFF37-3CDF-4D5D-BE33-DAEB4F7CA3A8}"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1EFF37-3CDF-4D5D-BE33-DAEB4F7CA3A8}" type="datetimeFigureOut">
              <a:rPr lang="en-US" smtClean="0"/>
              <a:pPr/>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EFF37-3CDF-4D5D-BE33-DAEB4F7CA3A8}" type="datetimeFigureOut">
              <a:rPr lang="en-US" smtClean="0"/>
              <a:pPr/>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A1EFF37-3CDF-4D5D-BE33-DAEB4F7CA3A8}" type="datetimeFigureOut">
              <a:rPr lang="en-US" smtClean="0"/>
              <a:pPr/>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BDC08-44B3-45ED-839E-880F0B59B8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EFF37-3CDF-4D5D-BE33-DAEB4F7CA3A8}" type="datetimeFigureOut">
              <a:rPr lang="en-US" smtClean="0"/>
              <a:pPr/>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BDC08-44B3-45ED-839E-880F0B59B880}"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CA1EFF37-3CDF-4D5D-BE33-DAEB4F7CA3A8}" type="datetimeFigureOut">
              <a:rPr lang="en-US" smtClean="0"/>
              <a:pPr/>
              <a:t>2/24/2020</a:t>
            </a:fld>
            <a:endParaRPr lang="en-US"/>
          </a:p>
        </p:txBody>
      </p:sp>
      <p:sp>
        <p:nvSpPr>
          <p:cNvPr id="7" name="Slide Number Placeholder 6"/>
          <p:cNvSpPr>
            <a:spLocks noGrp="1"/>
          </p:cNvSpPr>
          <p:nvPr>
            <p:ph type="sldNum" sz="quarter" idx="12"/>
          </p:nvPr>
        </p:nvSpPr>
        <p:spPr/>
        <p:txBody>
          <a:bodyPr/>
          <a:lstStyle/>
          <a:p>
            <a:fld id="{034BDC08-44B3-45ED-839E-880F0B59B880}"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A1EFF37-3CDF-4D5D-BE33-DAEB4F7CA3A8}" type="datetimeFigureOut">
              <a:rPr lang="en-US" smtClean="0"/>
              <a:pPr/>
              <a:t>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34BDC08-44B3-45ED-839E-880F0B59B880}"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1143000"/>
          </a:xfrm>
        </p:spPr>
        <p:txBody>
          <a:bodyPr>
            <a:normAutofit fontScale="90000"/>
          </a:bodyPr>
          <a:lstStyle/>
          <a:p>
            <a:r>
              <a:rPr lang="en-US" sz="6600" dirty="0"/>
              <a:t>The Knee Anatomy and Injuries</a:t>
            </a:r>
          </a:p>
        </p:txBody>
      </p:sp>
      <p:pic>
        <p:nvPicPr>
          <p:cNvPr id="7170" name="Picture 2" descr="C:\Users\ggoodridge\Desktop\Knee\knee_injury[1].jpg"/>
          <p:cNvPicPr>
            <a:picLocks noChangeAspect="1" noChangeArrowheads="1"/>
          </p:cNvPicPr>
          <p:nvPr/>
        </p:nvPicPr>
        <p:blipFill>
          <a:blip r:embed="rId2" cstate="print"/>
          <a:srcRect/>
          <a:stretch>
            <a:fillRect/>
          </a:stretch>
        </p:blipFill>
        <p:spPr bwMode="auto">
          <a:xfrm>
            <a:off x="1524000" y="1981200"/>
            <a:ext cx="5772150" cy="43338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en-US" altLang="en-US" sz="4000"/>
              <a:t>Quadriceps</a:t>
            </a:r>
          </a:p>
        </p:txBody>
      </p:sp>
      <p:pic>
        <p:nvPicPr>
          <p:cNvPr id="57347" name="Picture 6" descr="rectus femoris-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04800" y="274638"/>
            <a:ext cx="2438400" cy="5573712"/>
          </a:xfrm>
          <a:noFill/>
        </p:spPr>
      </p:pic>
      <p:sp>
        <p:nvSpPr>
          <p:cNvPr id="49155" name="Rectangle 3"/>
          <p:cNvSpPr>
            <a:spLocks noGrp="1" noChangeArrowheads="1"/>
          </p:cNvSpPr>
          <p:nvPr>
            <p:ph type="body" sz="half" idx="2"/>
          </p:nvPr>
        </p:nvSpPr>
        <p:spPr>
          <a:xfrm>
            <a:off x="3505200" y="1371600"/>
            <a:ext cx="5334000" cy="5257800"/>
          </a:xfrm>
        </p:spPr>
        <p:txBody>
          <a:bodyPr rtlCol="0">
            <a:normAutofit/>
          </a:bodyPr>
          <a:lstStyle/>
          <a:p>
            <a:pPr marL="283464" indent="-283464" eaLnBrk="1" fontAlgn="auto" hangingPunct="1">
              <a:spcAft>
                <a:spcPts val="0"/>
              </a:spcAft>
              <a:defRPr/>
            </a:pPr>
            <a:r>
              <a:rPr lang="en-US" sz="2800" b="1" dirty="0">
                <a:solidFill>
                  <a:schemeClr val="tx1">
                    <a:lumMod val="85000"/>
                    <a:lumOff val="15000"/>
                  </a:schemeClr>
                </a:solidFill>
              </a:rPr>
              <a:t>Rectus </a:t>
            </a:r>
            <a:r>
              <a:rPr lang="en-US" sz="2800" b="1" dirty="0" err="1">
                <a:solidFill>
                  <a:schemeClr val="tx1">
                    <a:lumMod val="85000"/>
                    <a:lumOff val="15000"/>
                  </a:schemeClr>
                </a:solidFill>
              </a:rPr>
              <a:t>Femoris</a:t>
            </a:r>
            <a:endParaRPr lang="en-US" sz="2800" b="1" dirty="0">
              <a:solidFill>
                <a:schemeClr val="tx1">
                  <a:lumMod val="85000"/>
                  <a:lumOff val="15000"/>
                </a:schemeClr>
              </a:solidFill>
            </a:endParaRPr>
          </a:p>
          <a:p>
            <a:pPr marL="283464" indent="-283464" eaLnBrk="1" fontAlgn="auto" hangingPunct="1">
              <a:spcAft>
                <a:spcPts val="0"/>
              </a:spcAft>
              <a:defRPr/>
            </a:pPr>
            <a:r>
              <a:rPr lang="en-US" sz="2800" dirty="0">
                <a:solidFill>
                  <a:schemeClr val="tx1">
                    <a:lumMod val="85000"/>
                    <a:lumOff val="15000"/>
                  </a:schemeClr>
                </a:solidFill>
              </a:rPr>
              <a:t>Origin</a:t>
            </a:r>
          </a:p>
          <a:p>
            <a:pPr lvl="1" indent="-283464" eaLnBrk="1" fontAlgn="auto" hangingPunct="1">
              <a:spcAft>
                <a:spcPts val="0"/>
              </a:spcAft>
              <a:defRPr/>
            </a:pPr>
            <a:r>
              <a:rPr lang="en-US" sz="3200" dirty="0">
                <a:solidFill>
                  <a:schemeClr val="tx1">
                    <a:lumMod val="85000"/>
                    <a:lumOff val="15000"/>
                  </a:schemeClr>
                </a:solidFill>
              </a:rPr>
              <a:t>Anterior inferior iliac spine (AIIS)</a:t>
            </a:r>
          </a:p>
          <a:p>
            <a:pPr marL="283464" indent="-283464" eaLnBrk="1" fontAlgn="auto" hangingPunct="1">
              <a:spcAft>
                <a:spcPts val="0"/>
              </a:spcAft>
              <a:defRPr/>
            </a:pPr>
            <a:r>
              <a:rPr lang="en-US" sz="2800" dirty="0">
                <a:solidFill>
                  <a:schemeClr val="tx1">
                    <a:lumMod val="85000"/>
                    <a:lumOff val="15000"/>
                  </a:schemeClr>
                </a:solidFill>
              </a:rPr>
              <a:t>Insertion</a:t>
            </a:r>
          </a:p>
          <a:p>
            <a:pPr lvl="1" indent="-283464" eaLnBrk="1" fontAlgn="auto" hangingPunct="1">
              <a:spcAft>
                <a:spcPts val="0"/>
              </a:spcAft>
              <a:defRPr/>
            </a:pPr>
            <a:r>
              <a:rPr lang="en-US" sz="3200" dirty="0" err="1">
                <a:solidFill>
                  <a:schemeClr val="tx1">
                    <a:lumMod val="85000"/>
                    <a:lumOff val="15000"/>
                  </a:schemeClr>
                </a:solidFill>
              </a:rPr>
              <a:t>Tibial</a:t>
            </a:r>
            <a:r>
              <a:rPr lang="en-US" sz="3200" dirty="0">
                <a:solidFill>
                  <a:schemeClr val="tx1">
                    <a:lumMod val="85000"/>
                    <a:lumOff val="15000"/>
                  </a:schemeClr>
                </a:solidFill>
              </a:rPr>
              <a:t> </a:t>
            </a:r>
            <a:r>
              <a:rPr lang="en-US" sz="3200" dirty="0" err="1">
                <a:solidFill>
                  <a:schemeClr val="tx1">
                    <a:lumMod val="85000"/>
                    <a:lumOff val="15000"/>
                  </a:schemeClr>
                </a:solidFill>
              </a:rPr>
              <a:t>tuberosity</a:t>
            </a:r>
            <a:endParaRPr lang="en-US" sz="3200" dirty="0">
              <a:solidFill>
                <a:schemeClr val="tx1">
                  <a:lumMod val="85000"/>
                  <a:lumOff val="15000"/>
                </a:schemeClr>
              </a:solidFill>
            </a:endParaRPr>
          </a:p>
          <a:p>
            <a:pPr marL="283464" indent="-283464" eaLnBrk="1" fontAlgn="auto" hangingPunct="1">
              <a:spcAft>
                <a:spcPts val="0"/>
              </a:spcAft>
              <a:defRPr/>
            </a:pPr>
            <a:r>
              <a:rPr lang="en-US" sz="2800" dirty="0">
                <a:solidFill>
                  <a:schemeClr val="tx1">
                    <a:lumMod val="85000"/>
                    <a:lumOff val="15000"/>
                  </a:schemeClr>
                </a:solidFill>
              </a:rPr>
              <a:t>Action</a:t>
            </a:r>
          </a:p>
          <a:p>
            <a:pPr lvl="1" indent="-283464" eaLnBrk="1" fontAlgn="auto" hangingPunct="1">
              <a:spcAft>
                <a:spcPts val="0"/>
              </a:spcAft>
              <a:defRPr/>
            </a:pPr>
            <a:r>
              <a:rPr lang="en-US" sz="3200" dirty="0">
                <a:solidFill>
                  <a:schemeClr val="tx1">
                    <a:lumMod val="85000"/>
                    <a:lumOff val="15000"/>
                  </a:schemeClr>
                </a:solidFill>
              </a:rPr>
              <a:t>Extension of the knee</a:t>
            </a:r>
          </a:p>
          <a:p>
            <a:pPr lvl="1" indent="-283464" eaLnBrk="1" fontAlgn="auto" hangingPunct="1">
              <a:spcAft>
                <a:spcPts val="0"/>
              </a:spcAft>
              <a:defRPr/>
            </a:pPr>
            <a:r>
              <a:rPr lang="en-US" sz="3200" dirty="0">
                <a:solidFill>
                  <a:schemeClr val="tx1">
                    <a:lumMod val="85000"/>
                    <a:lumOff val="15000"/>
                  </a:schemeClr>
                </a:solidFill>
              </a:rPr>
              <a:t>Hip flexion</a:t>
            </a:r>
          </a:p>
        </p:txBody>
      </p:sp>
    </p:spTree>
    <p:extLst>
      <p:ext uri="{BB962C8B-B14F-4D97-AF65-F5344CB8AC3E}">
        <p14:creationId xmlns:p14="http://schemas.microsoft.com/office/powerpoint/2010/main" val="1285872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Vastus </a:t>
            </a:r>
            <a:r>
              <a:rPr lang="en-US" sz="4000" dirty="0" err="1"/>
              <a:t>Medialis</a:t>
            </a:r>
            <a:r>
              <a:rPr lang="en-US" sz="4000" dirty="0"/>
              <a:t> Muscle</a:t>
            </a:r>
          </a:p>
        </p:txBody>
      </p:sp>
      <p:sp>
        <p:nvSpPr>
          <p:cNvPr id="3" name="Content Placeholder 2"/>
          <p:cNvSpPr>
            <a:spLocks noGrp="1"/>
          </p:cNvSpPr>
          <p:nvPr>
            <p:ph sz="half" idx="1"/>
          </p:nvPr>
        </p:nvSpPr>
        <p:spPr>
          <a:xfrm>
            <a:off x="426128" y="1719070"/>
            <a:ext cx="4755472" cy="4834130"/>
          </a:xfrm>
        </p:spPr>
        <p:txBody>
          <a:bodyPr>
            <a:normAutofit lnSpcReduction="10000"/>
          </a:bodyPr>
          <a:lstStyle/>
          <a:p>
            <a:r>
              <a:rPr lang="en-US" dirty="0"/>
              <a:t>Most medial quad muscle</a:t>
            </a:r>
          </a:p>
          <a:p>
            <a:r>
              <a:rPr lang="en-US" dirty="0"/>
              <a:t>In charge of internal rotation of the tibia &amp; assists with extension of the knee</a:t>
            </a:r>
          </a:p>
          <a:p>
            <a:r>
              <a:rPr lang="en-US" dirty="0"/>
              <a:t>Also stabilizes the patella medially</a:t>
            </a:r>
          </a:p>
          <a:p>
            <a:r>
              <a:rPr lang="en-US" dirty="0"/>
              <a:t>What are some affects that a weak VMO may have?</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64070" y="1857399"/>
            <a:ext cx="2308329" cy="43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6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r>
              <a:rPr lang="en-US" altLang="en-US" sz="4000"/>
              <a:t>Quadriceps</a:t>
            </a:r>
          </a:p>
        </p:txBody>
      </p:sp>
      <p:sp>
        <p:nvSpPr>
          <p:cNvPr id="51203" name="Rectangle 3"/>
          <p:cNvSpPr>
            <a:spLocks noGrp="1" noChangeArrowheads="1"/>
          </p:cNvSpPr>
          <p:nvPr>
            <p:ph type="body" sz="half" idx="2"/>
          </p:nvPr>
        </p:nvSpPr>
        <p:spPr>
          <a:xfrm>
            <a:off x="4267200" y="1447800"/>
            <a:ext cx="4495800" cy="5257800"/>
          </a:xfrm>
        </p:spPr>
        <p:txBody>
          <a:bodyPr/>
          <a:lstStyle/>
          <a:p>
            <a:pPr eaLnBrk="1" hangingPunct="1"/>
            <a:r>
              <a:rPr lang="en-US" altLang="en-US" sz="2800" b="1"/>
              <a:t>Vastus Medialis</a:t>
            </a:r>
          </a:p>
          <a:p>
            <a:pPr eaLnBrk="1" hangingPunct="1"/>
            <a:r>
              <a:rPr lang="en-US" altLang="en-US" sz="2800"/>
              <a:t>Origin</a:t>
            </a:r>
          </a:p>
          <a:p>
            <a:pPr lvl="1" eaLnBrk="1" hangingPunct="1"/>
            <a:r>
              <a:rPr lang="en-US" altLang="en-US" sz="3200"/>
              <a:t>Femur</a:t>
            </a:r>
          </a:p>
          <a:p>
            <a:pPr eaLnBrk="1" hangingPunct="1"/>
            <a:r>
              <a:rPr lang="en-US" altLang="en-US" sz="2800"/>
              <a:t>Insertion</a:t>
            </a:r>
          </a:p>
          <a:p>
            <a:pPr lvl="1" eaLnBrk="1" hangingPunct="1"/>
            <a:r>
              <a:rPr lang="en-US" altLang="en-US" sz="3200"/>
              <a:t>Tibial tuberosity</a:t>
            </a:r>
          </a:p>
          <a:p>
            <a:pPr eaLnBrk="1" hangingPunct="1"/>
            <a:r>
              <a:rPr lang="en-US" altLang="en-US" sz="2800"/>
              <a:t>Action</a:t>
            </a:r>
          </a:p>
          <a:p>
            <a:pPr lvl="1" eaLnBrk="1" hangingPunct="1"/>
            <a:r>
              <a:rPr lang="en-US" altLang="en-US" sz="3200"/>
              <a:t>Extension of the knee</a:t>
            </a:r>
          </a:p>
        </p:txBody>
      </p:sp>
      <p:pic>
        <p:nvPicPr>
          <p:cNvPr id="59396" name="Picture 7" descr="http://www.teachpe.com/images/muscles/vastus_medialis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638"/>
            <a:ext cx="22860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671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down)">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wipe(down)">
                                      <p:cBhvr>
                                        <p:cTn id="12" dur="500"/>
                                        <p:tgtEl>
                                          <p:spTgt spid="5120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wipe(down)">
                                      <p:cBhvr>
                                        <p:cTn id="15" dur="500"/>
                                        <p:tgtEl>
                                          <p:spTgt spid="5120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1203">
                                            <p:txEl>
                                              <p:pRg st="3" end="3"/>
                                            </p:txEl>
                                          </p:spTgt>
                                        </p:tgtEl>
                                        <p:attrNameLst>
                                          <p:attrName>style.visibility</p:attrName>
                                        </p:attrNameLst>
                                      </p:cBhvr>
                                      <p:to>
                                        <p:strVal val="visible"/>
                                      </p:to>
                                    </p:set>
                                    <p:animEffect transition="in" filter="wipe(down)">
                                      <p:cBhvr>
                                        <p:cTn id="20" dur="500"/>
                                        <p:tgtEl>
                                          <p:spTgt spid="5120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animEffect transition="in" filter="wipe(down)">
                                      <p:cBhvr>
                                        <p:cTn id="23" dur="500"/>
                                        <p:tgtEl>
                                          <p:spTgt spid="5120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203">
                                            <p:txEl>
                                              <p:pRg st="5" end="5"/>
                                            </p:txEl>
                                          </p:spTgt>
                                        </p:tgtEl>
                                        <p:attrNameLst>
                                          <p:attrName>style.visibility</p:attrName>
                                        </p:attrNameLst>
                                      </p:cBhvr>
                                      <p:to>
                                        <p:strVal val="visible"/>
                                      </p:to>
                                    </p:set>
                                    <p:animEffect transition="in" filter="wipe(down)">
                                      <p:cBhvr>
                                        <p:cTn id="28" dur="500"/>
                                        <p:tgtEl>
                                          <p:spTgt spid="5120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animEffect transition="in" filter="wipe(down)">
                                      <p:cBhvr>
                                        <p:cTn id="31"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Vastus </a:t>
            </a:r>
            <a:r>
              <a:rPr lang="en-US" sz="4000" dirty="0" err="1"/>
              <a:t>Lateralis</a:t>
            </a:r>
            <a:r>
              <a:rPr lang="en-US" sz="4000" dirty="0"/>
              <a:t> Muscle</a:t>
            </a:r>
          </a:p>
        </p:txBody>
      </p:sp>
      <p:sp>
        <p:nvSpPr>
          <p:cNvPr id="8" name="Content Placeholder 7"/>
          <p:cNvSpPr>
            <a:spLocks noGrp="1"/>
          </p:cNvSpPr>
          <p:nvPr>
            <p:ph sz="quarter" idx="4"/>
          </p:nvPr>
        </p:nvSpPr>
        <p:spPr>
          <a:xfrm>
            <a:off x="4343401" y="1828800"/>
            <a:ext cx="4343400" cy="4297362"/>
          </a:xfrm>
        </p:spPr>
        <p:txBody>
          <a:bodyPr>
            <a:noAutofit/>
          </a:bodyPr>
          <a:lstStyle/>
          <a:p>
            <a:r>
              <a:rPr lang="en-US" sz="2800" dirty="0"/>
              <a:t>Most lateral quad muscle</a:t>
            </a:r>
          </a:p>
          <a:p>
            <a:r>
              <a:rPr lang="en-US" sz="2800" dirty="0"/>
              <a:t>Assists with extension of the knee &amp; lateral stabilization of the patella</a:t>
            </a:r>
          </a:p>
          <a:p>
            <a:r>
              <a:rPr lang="en-US" sz="2800" dirty="0"/>
              <a:t>What might over tightness or weakness of this muscle cause?</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99555" y="2286000"/>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99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r>
              <a:rPr lang="en-US" altLang="en-US" sz="4000"/>
              <a:t>Quadriceps</a:t>
            </a:r>
          </a:p>
        </p:txBody>
      </p:sp>
      <p:sp>
        <p:nvSpPr>
          <p:cNvPr id="50179" name="Rectangle 3"/>
          <p:cNvSpPr>
            <a:spLocks noGrp="1" noChangeArrowheads="1"/>
          </p:cNvSpPr>
          <p:nvPr>
            <p:ph type="body" sz="half" idx="2"/>
          </p:nvPr>
        </p:nvSpPr>
        <p:spPr>
          <a:xfrm>
            <a:off x="4191000" y="1371600"/>
            <a:ext cx="4495800" cy="5257800"/>
          </a:xfrm>
        </p:spPr>
        <p:txBody>
          <a:bodyPr/>
          <a:lstStyle/>
          <a:p>
            <a:pPr eaLnBrk="1" hangingPunct="1"/>
            <a:r>
              <a:rPr lang="en-US" altLang="en-US" sz="2800" b="1"/>
              <a:t>Vastus Lateralis</a:t>
            </a:r>
          </a:p>
          <a:p>
            <a:pPr eaLnBrk="1" hangingPunct="1"/>
            <a:r>
              <a:rPr lang="en-US" altLang="en-US" sz="2800"/>
              <a:t>Origin</a:t>
            </a:r>
          </a:p>
          <a:p>
            <a:pPr lvl="1" eaLnBrk="1" hangingPunct="1"/>
            <a:r>
              <a:rPr lang="en-US" altLang="en-US" sz="3200"/>
              <a:t>Femur</a:t>
            </a:r>
          </a:p>
          <a:p>
            <a:pPr eaLnBrk="1" hangingPunct="1"/>
            <a:r>
              <a:rPr lang="en-US" altLang="en-US" sz="2800"/>
              <a:t>Insertion</a:t>
            </a:r>
          </a:p>
          <a:p>
            <a:pPr lvl="1" eaLnBrk="1" hangingPunct="1"/>
            <a:r>
              <a:rPr lang="en-US" altLang="en-US" sz="3200"/>
              <a:t>Tibial tuberosity</a:t>
            </a:r>
          </a:p>
          <a:p>
            <a:pPr eaLnBrk="1" hangingPunct="1"/>
            <a:r>
              <a:rPr lang="en-US" altLang="en-US" sz="2800"/>
              <a:t>Action</a:t>
            </a:r>
          </a:p>
          <a:p>
            <a:pPr lvl="1" eaLnBrk="1" hangingPunct="1"/>
            <a:r>
              <a:rPr lang="en-US" altLang="en-US" sz="3200"/>
              <a:t>Extension of the knee</a:t>
            </a:r>
          </a:p>
        </p:txBody>
      </p:sp>
      <p:pic>
        <p:nvPicPr>
          <p:cNvPr id="58372" name="Picture 7" descr="http://img.tfd.com/MosbyMD/thumb/vastus_later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417638"/>
            <a:ext cx="377666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77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1000" fill="hold"/>
                                        <p:tgtEl>
                                          <p:spTgt spid="50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0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01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 calcmode="lin" valueType="num">
                                      <p:cBhvr>
                                        <p:cTn id="15" dur="10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017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017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0179">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50179">
                                            <p:txEl>
                                              <p:pRg st="2" end="2"/>
                                            </p:txEl>
                                          </p:spTgt>
                                        </p:tgtEl>
                                        <p:attrNameLst>
                                          <p:attrName>style.visibility</p:attrName>
                                        </p:attrNameLst>
                                      </p:cBhvr>
                                      <p:to>
                                        <p:strVal val="visible"/>
                                      </p:to>
                                    </p:set>
                                    <p:anim calcmode="lin" valueType="num">
                                      <p:cBhvr>
                                        <p:cTn id="21" dur="1000" fill="hold"/>
                                        <p:tgtEl>
                                          <p:spTgt spid="5017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017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01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01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0179">
                                            <p:txEl>
                                              <p:pRg st="3" end="3"/>
                                            </p:txEl>
                                          </p:spTgt>
                                        </p:tgtEl>
                                        <p:attrNameLst>
                                          <p:attrName>style.visibility</p:attrName>
                                        </p:attrNameLst>
                                      </p:cBhvr>
                                      <p:to>
                                        <p:strVal val="visible"/>
                                      </p:to>
                                    </p:set>
                                    <p:anim calcmode="lin" valueType="num">
                                      <p:cBhvr>
                                        <p:cTn id="29" dur="1000" fill="hold"/>
                                        <p:tgtEl>
                                          <p:spTgt spid="50179">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50179">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5017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0179">
                                            <p:txEl>
                                              <p:pRg st="3" end="3"/>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50179">
                                            <p:txEl>
                                              <p:pRg st="4" end="4"/>
                                            </p:txEl>
                                          </p:spTgt>
                                        </p:tgtEl>
                                        <p:attrNameLst>
                                          <p:attrName>style.visibility</p:attrName>
                                        </p:attrNameLst>
                                      </p:cBhvr>
                                      <p:to>
                                        <p:strVal val="visible"/>
                                      </p:to>
                                    </p:set>
                                    <p:anim calcmode="lin" valueType="num">
                                      <p:cBhvr>
                                        <p:cTn id="35" dur="1000" fill="hold"/>
                                        <p:tgtEl>
                                          <p:spTgt spid="5017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5017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5017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017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50179">
                                            <p:txEl>
                                              <p:pRg st="5" end="5"/>
                                            </p:txEl>
                                          </p:spTgt>
                                        </p:tgtEl>
                                        <p:attrNameLst>
                                          <p:attrName>style.visibility</p:attrName>
                                        </p:attrNameLst>
                                      </p:cBhvr>
                                      <p:to>
                                        <p:strVal val="visible"/>
                                      </p:to>
                                    </p:set>
                                    <p:anim calcmode="lin" valueType="num">
                                      <p:cBhvr>
                                        <p:cTn id="43" dur="1000" fill="hold"/>
                                        <p:tgtEl>
                                          <p:spTgt spid="50179">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50179">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5017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0179">
                                            <p:txEl>
                                              <p:pRg st="5" end="5"/>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50179">
                                            <p:txEl>
                                              <p:pRg st="6" end="6"/>
                                            </p:txEl>
                                          </p:spTgt>
                                        </p:tgtEl>
                                        <p:attrNameLst>
                                          <p:attrName>style.visibility</p:attrName>
                                        </p:attrNameLst>
                                      </p:cBhvr>
                                      <p:to>
                                        <p:strVal val="visible"/>
                                      </p:to>
                                    </p:set>
                                    <p:anim calcmode="lin" valueType="num">
                                      <p:cBhvr>
                                        <p:cTn id="49" dur="1000" fill="hold"/>
                                        <p:tgtEl>
                                          <p:spTgt spid="50179">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50179">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501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01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Vastus Intermedius Muscle</a:t>
            </a:r>
          </a:p>
        </p:txBody>
      </p:sp>
      <p:sp>
        <p:nvSpPr>
          <p:cNvPr id="6" name="Content Placeholder 5"/>
          <p:cNvSpPr>
            <a:spLocks noGrp="1"/>
          </p:cNvSpPr>
          <p:nvPr>
            <p:ph sz="half" idx="1"/>
          </p:nvPr>
        </p:nvSpPr>
        <p:spPr>
          <a:xfrm>
            <a:off x="426128" y="1719071"/>
            <a:ext cx="4374472" cy="4407408"/>
          </a:xfrm>
        </p:spPr>
        <p:txBody>
          <a:bodyPr>
            <a:noAutofit/>
          </a:bodyPr>
          <a:lstStyle/>
          <a:p>
            <a:r>
              <a:rPr lang="en-US" sz="3200" dirty="0"/>
              <a:t>Most inferior quad muscle – sits beneath the rectus </a:t>
            </a:r>
            <a:r>
              <a:rPr lang="en-US" sz="3200" dirty="0" err="1"/>
              <a:t>femoris</a:t>
            </a:r>
            <a:endParaRPr lang="en-US" sz="3200" dirty="0"/>
          </a:p>
          <a:p>
            <a:r>
              <a:rPr lang="en-US" sz="3200" dirty="0"/>
              <a:t>Helps extend the knee</a:t>
            </a:r>
          </a:p>
          <a:p>
            <a:r>
              <a:rPr lang="en-US" sz="3200" dirty="0"/>
              <a:t>Makes up the inferior fibers of the quadriceps tendon </a:t>
            </a:r>
          </a:p>
        </p:txBody>
      </p:sp>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4778"/>
          <a:stretch/>
        </p:blipFill>
        <p:spPr bwMode="auto">
          <a:xfrm>
            <a:off x="5374626" y="1981200"/>
            <a:ext cx="3235974"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02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r>
              <a:rPr lang="en-US" altLang="en-US" sz="4000"/>
              <a:t>Quadriceps</a:t>
            </a:r>
          </a:p>
        </p:txBody>
      </p:sp>
      <p:sp>
        <p:nvSpPr>
          <p:cNvPr id="52227" name="Rectangle 3"/>
          <p:cNvSpPr>
            <a:spLocks noGrp="1" noChangeArrowheads="1"/>
          </p:cNvSpPr>
          <p:nvPr>
            <p:ph type="body" sz="half" idx="2"/>
          </p:nvPr>
        </p:nvSpPr>
        <p:spPr>
          <a:xfrm>
            <a:off x="4114800" y="1371600"/>
            <a:ext cx="4495800" cy="5257800"/>
          </a:xfrm>
        </p:spPr>
        <p:txBody>
          <a:bodyPr/>
          <a:lstStyle/>
          <a:p>
            <a:pPr eaLnBrk="1" hangingPunct="1"/>
            <a:r>
              <a:rPr lang="en-US" altLang="en-US" sz="2800" b="1"/>
              <a:t>Vastus Intermedius</a:t>
            </a:r>
          </a:p>
          <a:p>
            <a:pPr eaLnBrk="1" hangingPunct="1"/>
            <a:r>
              <a:rPr lang="en-US" altLang="en-US" sz="2800"/>
              <a:t>Origin</a:t>
            </a:r>
          </a:p>
          <a:p>
            <a:pPr lvl="1" eaLnBrk="1" hangingPunct="1"/>
            <a:r>
              <a:rPr lang="en-US" altLang="en-US" sz="3200"/>
              <a:t>Anterior femur</a:t>
            </a:r>
          </a:p>
          <a:p>
            <a:pPr eaLnBrk="1" hangingPunct="1"/>
            <a:r>
              <a:rPr lang="en-US" altLang="en-US" sz="2800"/>
              <a:t>Insertion</a:t>
            </a:r>
          </a:p>
          <a:p>
            <a:pPr lvl="1" eaLnBrk="1" hangingPunct="1"/>
            <a:r>
              <a:rPr lang="en-US" altLang="en-US" sz="3200"/>
              <a:t>Tibial tuberosity</a:t>
            </a:r>
          </a:p>
          <a:p>
            <a:pPr eaLnBrk="1" hangingPunct="1"/>
            <a:r>
              <a:rPr lang="en-US" altLang="en-US" sz="2800"/>
              <a:t>Action</a:t>
            </a:r>
          </a:p>
          <a:p>
            <a:pPr lvl="1" eaLnBrk="1" hangingPunct="1"/>
            <a:r>
              <a:rPr lang="en-US" altLang="en-US" sz="3200"/>
              <a:t>Extension of the knee</a:t>
            </a:r>
          </a:p>
        </p:txBody>
      </p:sp>
      <p:pic>
        <p:nvPicPr>
          <p:cNvPr id="60420" name="Picture 6" descr="http://www.sportsinjuryclinic.net/gallery/muscle/vastus_intermedius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24384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01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blinds(horizontal)">
                                      <p:cBhvr>
                                        <p:cTn id="12" dur="500"/>
                                        <p:tgtEl>
                                          <p:spTgt spid="52227">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5" dur="500"/>
                                        <p:tgtEl>
                                          <p:spTgt spid="5222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2227">
                                            <p:txEl>
                                              <p:pRg st="3" end="3"/>
                                            </p:txEl>
                                          </p:spTgt>
                                        </p:tgtEl>
                                        <p:attrNameLst>
                                          <p:attrName>style.visibility</p:attrName>
                                        </p:attrNameLst>
                                      </p:cBhvr>
                                      <p:to>
                                        <p:strVal val="visible"/>
                                      </p:to>
                                    </p:set>
                                    <p:animEffect transition="in" filter="blinds(horizontal)">
                                      <p:cBhvr>
                                        <p:cTn id="20" dur="500"/>
                                        <p:tgtEl>
                                          <p:spTgt spid="52227">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23" dur="500"/>
                                        <p:tgtEl>
                                          <p:spTgt spid="5222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2227">
                                            <p:txEl>
                                              <p:pRg st="5" end="5"/>
                                            </p:txEl>
                                          </p:spTgt>
                                        </p:tgtEl>
                                        <p:attrNameLst>
                                          <p:attrName>style.visibility</p:attrName>
                                        </p:attrNameLst>
                                      </p:cBhvr>
                                      <p:to>
                                        <p:strVal val="visible"/>
                                      </p:to>
                                    </p:set>
                                    <p:animEffect transition="in" filter="blinds(horizontal)">
                                      <p:cBhvr>
                                        <p:cTn id="28" dur="500"/>
                                        <p:tgtEl>
                                          <p:spTgt spid="52227">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animEffect transition="in" filter="blinds(horizontal)">
                                      <p:cBhvr>
                                        <p:cTn id="31" dur="5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half" idx="2"/>
          </p:nvPr>
        </p:nvSpPr>
        <p:spPr>
          <a:xfrm>
            <a:off x="762000" y="990601"/>
            <a:ext cx="7620000" cy="457200"/>
          </a:xfrm>
        </p:spPr>
        <p:txBody>
          <a:bodyPr>
            <a:noAutofit/>
          </a:bodyPr>
          <a:lstStyle/>
          <a:p>
            <a:pPr lvl="1">
              <a:buNone/>
            </a:pPr>
            <a:r>
              <a:rPr lang="en-US" sz="3600" dirty="0"/>
              <a:t>Posterior Muscles of the Knee</a:t>
            </a:r>
          </a:p>
        </p:txBody>
      </p:sp>
      <p:sp>
        <p:nvSpPr>
          <p:cNvPr id="2" name="Title 1"/>
          <p:cNvSpPr>
            <a:spLocks noGrp="1"/>
          </p:cNvSpPr>
          <p:nvPr>
            <p:ph type="title"/>
          </p:nvPr>
        </p:nvSpPr>
        <p:spPr>
          <a:xfrm>
            <a:off x="609600" y="304800"/>
            <a:ext cx="7924800" cy="609600"/>
          </a:xfrm>
        </p:spPr>
        <p:txBody>
          <a:bodyPr>
            <a:noAutofit/>
          </a:bodyPr>
          <a:lstStyle/>
          <a:p>
            <a:r>
              <a:rPr lang="en-US" sz="4000" dirty="0"/>
              <a:t>Knee Muscle Anatomy</a:t>
            </a:r>
          </a:p>
        </p:txBody>
      </p:sp>
      <p:pic>
        <p:nvPicPr>
          <p:cNvPr id="4" name="Picture 2" descr="Image result for posterior knee mus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7127"/>
            <a:ext cx="595884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Biceps </a:t>
            </a:r>
            <a:r>
              <a:rPr lang="en-US" sz="4000" dirty="0" err="1"/>
              <a:t>Femoris</a:t>
            </a:r>
            <a:r>
              <a:rPr lang="en-US" sz="4000" dirty="0"/>
              <a:t> Muscle</a:t>
            </a:r>
          </a:p>
        </p:txBody>
      </p:sp>
      <p:sp>
        <p:nvSpPr>
          <p:cNvPr id="7" name="Content Placeholder 6"/>
          <p:cNvSpPr>
            <a:spLocks noGrp="1"/>
          </p:cNvSpPr>
          <p:nvPr>
            <p:ph sz="half" idx="2"/>
          </p:nvPr>
        </p:nvSpPr>
        <p:spPr>
          <a:xfrm>
            <a:off x="3581400" y="1719070"/>
            <a:ext cx="5105400" cy="4757929"/>
          </a:xfrm>
        </p:spPr>
        <p:txBody>
          <a:bodyPr>
            <a:normAutofit/>
          </a:bodyPr>
          <a:lstStyle/>
          <a:p>
            <a:r>
              <a:rPr lang="en-US" dirty="0"/>
              <a:t>Largest muscle in the hamstring group</a:t>
            </a:r>
          </a:p>
          <a:p>
            <a:r>
              <a:rPr lang="en-US" dirty="0"/>
              <a:t>Gives the hamstring its characteristic bulge</a:t>
            </a:r>
          </a:p>
          <a:p>
            <a:r>
              <a:rPr lang="en-US" dirty="0"/>
              <a:t>Divided into how many muscle bellies? </a:t>
            </a:r>
          </a:p>
          <a:p>
            <a:r>
              <a:rPr lang="en-US" dirty="0"/>
              <a:t>How many daily activities can you think of that involve your hamstrings?</a:t>
            </a:r>
          </a:p>
        </p:txBody>
      </p:sp>
      <p:pic>
        <p:nvPicPr>
          <p:cNvPr id="717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1297"/>
          <a:stretch/>
        </p:blipFill>
        <p:spPr bwMode="auto">
          <a:xfrm>
            <a:off x="990600" y="1981200"/>
            <a:ext cx="2133600" cy="438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51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r>
              <a:rPr lang="en-US" altLang="en-US" sz="4000"/>
              <a:t>Hamstrings</a:t>
            </a:r>
          </a:p>
        </p:txBody>
      </p:sp>
      <p:pic>
        <p:nvPicPr>
          <p:cNvPr id="52227" name="Picture 10" descr="biceps femoris-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371600"/>
            <a:ext cx="3276600" cy="5248275"/>
          </a:xfrm>
          <a:noFill/>
        </p:spPr>
      </p:pic>
      <p:sp>
        <p:nvSpPr>
          <p:cNvPr id="2" name="Rectangle 3"/>
          <p:cNvSpPr>
            <a:spLocks noGrp="1" noChangeArrowheads="1"/>
          </p:cNvSpPr>
          <p:nvPr>
            <p:ph type="body" sz="half" idx="2"/>
          </p:nvPr>
        </p:nvSpPr>
        <p:spPr>
          <a:xfrm>
            <a:off x="3962400" y="1371600"/>
            <a:ext cx="5181600" cy="5257800"/>
          </a:xfrm>
        </p:spPr>
        <p:txBody>
          <a:bodyPr/>
          <a:lstStyle/>
          <a:p>
            <a:pPr eaLnBrk="1" hangingPunct="1">
              <a:lnSpc>
                <a:spcPct val="90000"/>
              </a:lnSpc>
            </a:pPr>
            <a:r>
              <a:rPr lang="en-US" altLang="en-US" sz="2800" b="1"/>
              <a:t>Biceps Femoris</a:t>
            </a:r>
          </a:p>
          <a:p>
            <a:pPr eaLnBrk="1" hangingPunct="1">
              <a:lnSpc>
                <a:spcPct val="90000"/>
              </a:lnSpc>
            </a:pPr>
            <a:r>
              <a:rPr lang="en-US" altLang="en-US" sz="2800"/>
              <a:t>Origin</a:t>
            </a:r>
          </a:p>
          <a:p>
            <a:pPr lvl="1" eaLnBrk="1" hangingPunct="1">
              <a:lnSpc>
                <a:spcPct val="90000"/>
              </a:lnSpc>
            </a:pPr>
            <a:r>
              <a:rPr lang="en-US" altLang="en-US" sz="2400"/>
              <a:t>Long head-ischial tuberosity</a:t>
            </a:r>
          </a:p>
          <a:p>
            <a:pPr lvl="1" eaLnBrk="1" hangingPunct="1">
              <a:lnSpc>
                <a:spcPct val="90000"/>
              </a:lnSpc>
            </a:pPr>
            <a:r>
              <a:rPr lang="en-US" altLang="en-US" sz="2400"/>
              <a:t>Short head-</a:t>
            </a:r>
            <a:r>
              <a:rPr lang="en-US" altLang="en-US" sz="2400" b="1"/>
              <a:t>posterior</a:t>
            </a:r>
            <a:r>
              <a:rPr lang="en-US" altLang="en-US" sz="2400"/>
              <a:t> femur</a:t>
            </a:r>
          </a:p>
          <a:p>
            <a:pPr eaLnBrk="1" hangingPunct="1">
              <a:lnSpc>
                <a:spcPct val="90000"/>
              </a:lnSpc>
            </a:pPr>
            <a:r>
              <a:rPr lang="en-US" altLang="en-US" sz="2800"/>
              <a:t>Insertion</a:t>
            </a:r>
          </a:p>
          <a:p>
            <a:pPr lvl="1" eaLnBrk="1" hangingPunct="1">
              <a:lnSpc>
                <a:spcPct val="90000"/>
              </a:lnSpc>
            </a:pPr>
            <a:r>
              <a:rPr lang="en-US" altLang="en-US" sz="2400"/>
              <a:t>Head of fibula</a:t>
            </a:r>
          </a:p>
          <a:p>
            <a:pPr eaLnBrk="1" hangingPunct="1">
              <a:lnSpc>
                <a:spcPct val="90000"/>
              </a:lnSpc>
            </a:pPr>
            <a:r>
              <a:rPr lang="en-US" altLang="en-US" sz="2800"/>
              <a:t>Action</a:t>
            </a:r>
          </a:p>
          <a:p>
            <a:pPr lvl="1" eaLnBrk="1" hangingPunct="1">
              <a:lnSpc>
                <a:spcPct val="90000"/>
              </a:lnSpc>
            </a:pPr>
            <a:r>
              <a:rPr lang="en-US" altLang="en-US" sz="2400"/>
              <a:t>Extension of hip</a:t>
            </a:r>
          </a:p>
          <a:p>
            <a:pPr lvl="1" eaLnBrk="1" hangingPunct="1">
              <a:lnSpc>
                <a:spcPct val="90000"/>
              </a:lnSpc>
            </a:pPr>
            <a:r>
              <a:rPr lang="en-US" altLang="en-US" sz="2400"/>
              <a:t>Flexion of the knee</a:t>
            </a:r>
          </a:p>
        </p:txBody>
      </p:sp>
      <p:sp>
        <p:nvSpPr>
          <p:cNvPr id="52229" name="Line 11"/>
          <p:cNvSpPr>
            <a:spLocks noChangeShapeType="1"/>
          </p:cNvSpPr>
          <p:nvPr/>
        </p:nvSpPr>
        <p:spPr bwMode="auto">
          <a:xfrm flipH="1">
            <a:off x="2743200" y="2514600"/>
            <a:ext cx="1828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0" name="Line 13"/>
          <p:cNvSpPr>
            <a:spLocks noChangeShapeType="1"/>
          </p:cNvSpPr>
          <p:nvPr/>
        </p:nvSpPr>
        <p:spPr bwMode="auto">
          <a:xfrm flipH="1">
            <a:off x="3276600" y="3048000"/>
            <a:ext cx="13716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39200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Knee Anatomy</a:t>
            </a:r>
          </a:p>
        </p:txBody>
      </p:sp>
      <p:sp>
        <p:nvSpPr>
          <p:cNvPr id="3" name="Content Placeholder 2"/>
          <p:cNvSpPr>
            <a:spLocks noGrp="1"/>
          </p:cNvSpPr>
          <p:nvPr>
            <p:ph sz="half" idx="1"/>
          </p:nvPr>
        </p:nvSpPr>
        <p:spPr/>
        <p:txBody>
          <a:bodyPr/>
          <a:lstStyle/>
          <a:p>
            <a:r>
              <a:rPr lang="en-US" sz="3200" b="1" dirty="0">
                <a:solidFill>
                  <a:srgbClr val="7030A0"/>
                </a:solidFill>
              </a:rPr>
              <a:t>Introduction</a:t>
            </a:r>
          </a:p>
          <a:p>
            <a:pPr lvl="1"/>
            <a:r>
              <a:rPr lang="en-US" sz="2800" b="1" dirty="0">
                <a:solidFill>
                  <a:srgbClr val="7030A0"/>
                </a:solidFill>
              </a:rPr>
              <a:t>On the diagram, identify and label the structures of the knee.</a:t>
            </a:r>
          </a:p>
        </p:txBody>
      </p:sp>
      <p:sp>
        <p:nvSpPr>
          <p:cNvPr id="4" name="Content Placeholder 3"/>
          <p:cNvSpPr>
            <a:spLocks noGrp="1"/>
          </p:cNvSpPr>
          <p:nvPr>
            <p:ph sz="half" idx="2"/>
          </p:nvPr>
        </p:nvSpPr>
        <p:spPr/>
        <p:txBody>
          <a:bodyPr/>
          <a:lstStyle/>
          <a:p>
            <a:endParaRPr lang="en-US" dirty="0"/>
          </a:p>
        </p:txBody>
      </p:sp>
      <p:pic>
        <p:nvPicPr>
          <p:cNvPr id="1026" name="Picture 2" descr="C:\Users\ggoodridge\Desktop\Knee\knee_anterior[1].jpg"/>
          <p:cNvPicPr>
            <a:picLocks noChangeAspect="1" noChangeArrowheads="1"/>
          </p:cNvPicPr>
          <p:nvPr/>
        </p:nvPicPr>
        <p:blipFill>
          <a:blip r:embed="rId2" cstate="print"/>
          <a:srcRect/>
          <a:stretch>
            <a:fillRect/>
          </a:stretch>
        </p:blipFill>
        <p:spPr bwMode="auto">
          <a:xfrm>
            <a:off x="4648200" y="1371600"/>
            <a:ext cx="4267200" cy="5308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Semimembranosus Muscle</a:t>
            </a:r>
          </a:p>
        </p:txBody>
      </p:sp>
      <p:sp>
        <p:nvSpPr>
          <p:cNvPr id="7" name="Content Placeholder 6"/>
          <p:cNvSpPr>
            <a:spLocks noGrp="1"/>
          </p:cNvSpPr>
          <p:nvPr>
            <p:ph sz="half" idx="2"/>
          </p:nvPr>
        </p:nvSpPr>
        <p:spPr>
          <a:xfrm>
            <a:off x="3657600" y="1719071"/>
            <a:ext cx="5029200" cy="4407408"/>
          </a:xfrm>
        </p:spPr>
        <p:txBody>
          <a:bodyPr>
            <a:normAutofit/>
          </a:bodyPr>
          <a:lstStyle/>
          <a:p>
            <a:r>
              <a:rPr lang="en-US" dirty="0"/>
              <a:t>Most medial hamstring muscle</a:t>
            </a:r>
          </a:p>
          <a:p>
            <a:r>
              <a:rPr lang="en-US" dirty="0"/>
              <a:t>Flexes the knee, extends the hip with a straight leg, rotates the tibia medially with a straight leg</a:t>
            </a:r>
          </a:p>
          <a:p>
            <a:r>
              <a:rPr lang="en-US" dirty="0"/>
              <a:t>Palpate the semimembranosus muscle on a partner</a:t>
            </a:r>
          </a:p>
        </p:txBody>
      </p:sp>
      <p:pic>
        <p:nvPicPr>
          <p:cNvPr id="512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6601"/>
          <a:stretch/>
        </p:blipFill>
        <p:spPr bwMode="auto">
          <a:xfrm>
            <a:off x="1371600" y="1752600"/>
            <a:ext cx="1492249" cy="478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9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en-US" altLang="en-US" sz="4000"/>
              <a:t>Hamstrings</a:t>
            </a:r>
          </a:p>
        </p:txBody>
      </p:sp>
      <p:sp>
        <p:nvSpPr>
          <p:cNvPr id="47107" name="Rectangle 3"/>
          <p:cNvSpPr>
            <a:spLocks noGrp="1" noChangeArrowheads="1"/>
          </p:cNvSpPr>
          <p:nvPr>
            <p:ph type="body" sz="half" idx="2"/>
          </p:nvPr>
        </p:nvSpPr>
        <p:spPr>
          <a:xfrm>
            <a:off x="4191000" y="1295400"/>
            <a:ext cx="4648200" cy="5257800"/>
          </a:xfrm>
        </p:spPr>
        <p:txBody>
          <a:bodyPr/>
          <a:lstStyle/>
          <a:p>
            <a:pPr eaLnBrk="1" hangingPunct="1"/>
            <a:r>
              <a:rPr lang="en-US" altLang="en-US" sz="2800" b="1"/>
              <a:t>Semimembranosus</a:t>
            </a:r>
          </a:p>
          <a:p>
            <a:pPr eaLnBrk="1" hangingPunct="1"/>
            <a:r>
              <a:rPr lang="en-US" altLang="en-US" sz="2800"/>
              <a:t>Origin</a:t>
            </a:r>
          </a:p>
          <a:p>
            <a:pPr lvl="1" eaLnBrk="1" hangingPunct="1"/>
            <a:r>
              <a:rPr lang="en-US" altLang="en-US" sz="3200"/>
              <a:t>Ischial tuberosity</a:t>
            </a:r>
          </a:p>
          <a:p>
            <a:pPr eaLnBrk="1" hangingPunct="1"/>
            <a:r>
              <a:rPr lang="en-US" altLang="en-US" sz="2800"/>
              <a:t>Insertion</a:t>
            </a:r>
          </a:p>
          <a:p>
            <a:pPr lvl="1" eaLnBrk="1" hangingPunct="1"/>
            <a:r>
              <a:rPr lang="en-US" altLang="en-US" sz="3200"/>
              <a:t>Posterior medial tibia</a:t>
            </a:r>
          </a:p>
          <a:p>
            <a:pPr eaLnBrk="1" hangingPunct="1"/>
            <a:r>
              <a:rPr lang="en-US" altLang="en-US" sz="2800"/>
              <a:t>Action</a:t>
            </a:r>
          </a:p>
          <a:p>
            <a:pPr lvl="1" eaLnBrk="1" hangingPunct="1"/>
            <a:r>
              <a:rPr lang="en-US" altLang="en-US" sz="3200"/>
              <a:t>Extension of hip</a:t>
            </a:r>
          </a:p>
          <a:p>
            <a:pPr lvl="1" eaLnBrk="1" hangingPunct="1"/>
            <a:r>
              <a:rPr lang="en-US" altLang="en-US" sz="3200"/>
              <a:t>Flexion of the knee</a:t>
            </a:r>
          </a:p>
        </p:txBody>
      </p:sp>
      <p:pic>
        <p:nvPicPr>
          <p:cNvPr id="54276" name="Picture 6" descr="http://www.floridabodyworkforum.com/images/muscles/semimembrano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12954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734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 calcmode="lin" valueType="num">
                                      <p:cBhvr additive="base">
                                        <p:cTn id="23"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 calcmode="lin" valueType="num">
                                      <p:cBhvr additive="base">
                                        <p:cTn id="27"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107">
                                            <p:txEl>
                                              <p:pRg st="5" end="5"/>
                                            </p:txEl>
                                          </p:spTgt>
                                        </p:tgtEl>
                                        <p:attrNameLst>
                                          <p:attrName>style.visibility</p:attrName>
                                        </p:attrNameLst>
                                      </p:cBhvr>
                                      <p:to>
                                        <p:strVal val="visible"/>
                                      </p:to>
                                    </p:set>
                                    <p:anim calcmode="lin" valueType="num">
                                      <p:cBhvr additive="base">
                                        <p:cTn id="33"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7107">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 calcmode="lin" valueType="num">
                                      <p:cBhvr additive="base">
                                        <p:cTn id="37"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7107">
                                            <p:txEl>
                                              <p:pRg st="7" end="7"/>
                                            </p:txEl>
                                          </p:spTgt>
                                        </p:tgtEl>
                                        <p:attrNameLst>
                                          <p:attrName>style.visibility</p:attrName>
                                        </p:attrNameLst>
                                      </p:cBhvr>
                                      <p:to>
                                        <p:strVal val="visible"/>
                                      </p:to>
                                    </p:set>
                                    <p:anim calcmode="lin" valueType="num">
                                      <p:cBhvr additive="base">
                                        <p:cTn id="41"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10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Semitendinosus Muscle</a:t>
            </a:r>
          </a:p>
        </p:txBody>
      </p:sp>
      <p:sp>
        <p:nvSpPr>
          <p:cNvPr id="6" name="Content Placeholder 5"/>
          <p:cNvSpPr>
            <a:spLocks noGrp="1"/>
          </p:cNvSpPr>
          <p:nvPr>
            <p:ph sz="half" idx="1"/>
          </p:nvPr>
        </p:nvSpPr>
        <p:spPr>
          <a:xfrm>
            <a:off x="426128" y="1719071"/>
            <a:ext cx="4679272" cy="4407408"/>
          </a:xfrm>
        </p:spPr>
        <p:txBody>
          <a:bodyPr>
            <a:normAutofit/>
          </a:bodyPr>
          <a:lstStyle/>
          <a:p>
            <a:r>
              <a:rPr lang="en-US" sz="3200" dirty="0"/>
              <a:t>Sits right beneath the semimembranosus</a:t>
            </a:r>
          </a:p>
          <a:p>
            <a:pPr lvl="1"/>
            <a:r>
              <a:rPr lang="en-US" sz="2800" dirty="0"/>
              <a:t>Medial &amp; inferior</a:t>
            </a:r>
          </a:p>
          <a:p>
            <a:r>
              <a:rPr lang="en-US" sz="3200" dirty="0"/>
              <a:t>Guess what motions this muscle helps with!</a:t>
            </a:r>
          </a:p>
        </p:txBody>
      </p:sp>
      <p:pic>
        <p:nvPicPr>
          <p:cNvPr id="6146"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138" r="29144"/>
          <a:stretch/>
        </p:blipFill>
        <p:spPr bwMode="auto">
          <a:xfrm>
            <a:off x="5858429" y="1869283"/>
            <a:ext cx="2066371" cy="407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24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57200" y="381000"/>
            <a:ext cx="8229600" cy="1143000"/>
          </a:xfrm>
        </p:spPr>
        <p:txBody>
          <a:bodyPr/>
          <a:lstStyle/>
          <a:p>
            <a:pPr eaLnBrk="1" hangingPunct="1"/>
            <a:r>
              <a:rPr lang="en-US" altLang="en-US" sz="4000"/>
              <a:t>Hamstrings</a:t>
            </a:r>
          </a:p>
        </p:txBody>
      </p:sp>
      <p:sp>
        <p:nvSpPr>
          <p:cNvPr id="46083" name="Rectangle 3"/>
          <p:cNvSpPr>
            <a:spLocks noGrp="1" noChangeArrowheads="1"/>
          </p:cNvSpPr>
          <p:nvPr>
            <p:ph type="body" sz="half" idx="2"/>
          </p:nvPr>
        </p:nvSpPr>
        <p:spPr>
          <a:xfrm>
            <a:off x="4038600" y="1447800"/>
            <a:ext cx="4724400" cy="5257800"/>
          </a:xfrm>
        </p:spPr>
        <p:txBody>
          <a:bodyPr/>
          <a:lstStyle/>
          <a:p>
            <a:pPr eaLnBrk="1" hangingPunct="1"/>
            <a:r>
              <a:rPr lang="en-US" altLang="en-US" sz="2800" b="1"/>
              <a:t>Semitendinosus</a:t>
            </a:r>
          </a:p>
          <a:p>
            <a:pPr eaLnBrk="1" hangingPunct="1"/>
            <a:r>
              <a:rPr lang="en-US" altLang="en-US" sz="2800"/>
              <a:t>Origin</a:t>
            </a:r>
          </a:p>
          <a:p>
            <a:pPr lvl="1" eaLnBrk="1" hangingPunct="1"/>
            <a:r>
              <a:rPr lang="en-US" altLang="en-US" sz="3200"/>
              <a:t>Ischial tuberosity</a:t>
            </a:r>
          </a:p>
          <a:p>
            <a:pPr eaLnBrk="1" hangingPunct="1"/>
            <a:r>
              <a:rPr lang="en-US" altLang="en-US" sz="2800"/>
              <a:t>Insertion</a:t>
            </a:r>
          </a:p>
          <a:p>
            <a:pPr lvl="1" eaLnBrk="1" hangingPunct="1"/>
            <a:r>
              <a:rPr lang="en-US" altLang="en-US" sz="3200"/>
              <a:t>Anterior tibia</a:t>
            </a:r>
          </a:p>
          <a:p>
            <a:pPr eaLnBrk="1" hangingPunct="1"/>
            <a:r>
              <a:rPr lang="en-US" altLang="en-US" sz="2800"/>
              <a:t>Action</a:t>
            </a:r>
          </a:p>
          <a:p>
            <a:pPr lvl="1" eaLnBrk="1" hangingPunct="1"/>
            <a:r>
              <a:rPr lang="en-US" altLang="en-US" sz="3200"/>
              <a:t>Extension of hip</a:t>
            </a:r>
          </a:p>
          <a:p>
            <a:pPr lvl="1" eaLnBrk="1" hangingPunct="1"/>
            <a:r>
              <a:rPr lang="en-US" altLang="en-US" sz="3200"/>
              <a:t>Flexion of the knee</a:t>
            </a:r>
          </a:p>
        </p:txBody>
      </p:sp>
      <p:pic>
        <p:nvPicPr>
          <p:cNvPr id="53252" name="Picture 8" descr="http://www.sportsinjuryclinic.net/gallery/muscle/semitendinosus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26670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497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Scale>
                                      <p:cBhvr>
                                        <p:cTn id="7" dur="1000" decel="50000" fill="hold">
                                          <p:stCondLst>
                                            <p:cond delay="0"/>
                                          </p:stCondLst>
                                        </p:cTn>
                                        <p:tgtEl>
                                          <p:spTgt spid="460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083">
                                            <p:txEl>
                                              <p:pRg st="0" end="0"/>
                                            </p:txEl>
                                          </p:spTgt>
                                        </p:tgtEl>
                                        <p:attrNameLst>
                                          <p:attrName>ppt_x</p:attrName>
                                          <p:attrName>ppt_y</p:attrName>
                                        </p:attrNameLst>
                                      </p:cBhvr>
                                    </p:animMotion>
                                    <p:animEffect transition="in" filter="fade">
                                      <p:cBhvr>
                                        <p:cTn id="9" dur="1000"/>
                                        <p:tgtEl>
                                          <p:spTgt spid="460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Scale>
                                      <p:cBhvr>
                                        <p:cTn id="14" dur="1000" decel="50000" fill="hold">
                                          <p:stCondLst>
                                            <p:cond delay="0"/>
                                          </p:stCondLst>
                                        </p:cTn>
                                        <p:tgtEl>
                                          <p:spTgt spid="4608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6083">
                                            <p:txEl>
                                              <p:pRg st="1" end="1"/>
                                            </p:txEl>
                                          </p:spTgt>
                                        </p:tgtEl>
                                        <p:attrNameLst>
                                          <p:attrName>ppt_x</p:attrName>
                                          <p:attrName>ppt_y</p:attrName>
                                        </p:attrNameLst>
                                      </p:cBhvr>
                                    </p:animMotion>
                                    <p:animEffect transition="in" filter="fade">
                                      <p:cBhvr>
                                        <p:cTn id="16" dur="1000"/>
                                        <p:tgtEl>
                                          <p:spTgt spid="46083">
                                            <p:txEl>
                                              <p:pRg st="1" end="1"/>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Scale>
                                      <p:cBhvr>
                                        <p:cTn id="19" dur="1000" decel="50000" fill="hold">
                                          <p:stCondLst>
                                            <p:cond delay="0"/>
                                          </p:stCondLst>
                                        </p:cTn>
                                        <p:tgtEl>
                                          <p:spTgt spid="4608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6083">
                                            <p:txEl>
                                              <p:pRg st="2" end="2"/>
                                            </p:txEl>
                                          </p:spTgt>
                                        </p:tgtEl>
                                        <p:attrNameLst>
                                          <p:attrName>ppt_x</p:attrName>
                                          <p:attrName>ppt_y</p:attrName>
                                        </p:attrNameLst>
                                      </p:cBhvr>
                                    </p:animMotion>
                                    <p:animEffect transition="in" filter="fade">
                                      <p:cBhvr>
                                        <p:cTn id="21" dur="1000"/>
                                        <p:tgtEl>
                                          <p:spTgt spid="4608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46083">
                                            <p:txEl>
                                              <p:pRg st="3" end="3"/>
                                            </p:txEl>
                                          </p:spTgt>
                                        </p:tgtEl>
                                        <p:attrNameLst>
                                          <p:attrName>style.visibility</p:attrName>
                                        </p:attrNameLst>
                                      </p:cBhvr>
                                      <p:to>
                                        <p:strVal val="visible"/>
                                      </p:to>
                                    </p:set>
                                    <p:animScale>
                                      <p:cBhvr>
                                        <p:cTn id="26" dur="1000" decel="50000" fill="hold">
                                          <p:stCondLst>
                                            <p:cond delay="0"/>
                                          </p:stCondLst>
                                        </p:cTn>
                                        <p:tgtEl>
                                          <p:spTgt spid="4608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6083">
                                            <p:txEl>
                                              <p:pRg st="3" end="3"/>
                                            </p:txEl>
                                          </p:spTgt>
                                        </p:tgtEl>
                                        <p:attrNameLst>
                                          <p:attrName>ppt_x</p:attrName>
                                          <p:attrName>ppt_y</p:attrName>
                                        </p:attrNameLst>
                                      </p:cBhvr>
                                    </p:animMotion>
                                    <p:animEffect transition="in" filter="fade">
                                      <p:cBhvr>
                                        <p:cTn id="28" dur="1000"/>
                                        <p:tgtEl>
                                          <p:spTgt spid="46083">
                                            <p:txEl>
                                              <p:pRg st="3" end="3"/>
                                            </p:txEl>
                                          </p:spTgt>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Scale>
                                      <p:cBhvr>
                                        <p:cTn id="31" dur="1000" decel="50000" fill="hold">
                                          <p:stCondLst>
                                            <p:cond delay="0"/>
                                          </p:stCondLst>
                                        </p:cTn>
                                        <p:tgtEl>
                                          <p:spTgt spid="4608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6083">
                                            <p:txEl>
                                              <p:pRg st="4" end="4"/>
                                            </p:txEl>
                                          </p:spTgt>
                                        </p:tgtEl>
                                        <p:attrNameLst>
                                          <p:attrName>ppt_x</p:attrName>
                                          <p:attrName>ppt_y</p:attrName>
                                        </p:attrNameLst>
                                      </p:cBhvr>
                                    </p:animMotion>
                                    <p:animEffect transition="in" filter="fade">
                                      <p:cBhvr>
                                        <p:cTn id="33" dur="1000"/>
                                        <p:tgtEl>
                                          <p:spTgt spid="4608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46083">
                                            <p:txEl>
                                              <p:pRg st="5" end="5"/>
                                            </p:txEl>
                                          </p:spTgt>
                                        </p:tgtEl>
                                        <p:attrNameLst>
                                          <p:attrName>style.visibility</p:attrName>
                                        </p:attrNameLst>
                                      </p:cBhvr>
                                      <p:to>
                                        <p:strVal val="visible"/>
                                      </p:to>
                                    </p:set>
                                    <p:animScale>
                                      <p:cBhvr>
                                        <p:cTn id="38" dur="1000" decel="50000" fill="hold">
                                          <p:stCondLst>
                                            <p:cond delay="0"/>
                                          </p:stCondLst>
                                        </p:cTn>
                                        <p:tgtEl>
                                          <p:spTgt spid="4608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46083">
                                            <p:txEl>
                                              <p:pRg st="5" end="5"/>
                                            </p:txEl>
                                          </p:spTgt>
                                        </p:tgtEl>
                                        <p:attrNameLst>
                                          <p:attrName>ppt_x</p:attrName>
                                          <p:attrName>ppt_y</p:attrName>
                                        </p:attrNameLst>
                                      </p:cBhvr>
                                    </p:animMotion>
                                    <p:animEffect transition="in" filter="fade">
                                      <p:cBhvr>
                                        <p:cTn id="40" dur="1000"/>
                                        <p:tgtEl>
                                          <p:spTgt spid="46083">
                                            <p:txEl>
                                              <p:pRg st="5" end="5"/>
                                            </p:txEl>
                                          </p:spTgt>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Scale>
                                      <p:cBhvr>
                                        <p:cTn id="43" dur="1000" decel="50000" fill="hold">
                                          <p:stCondLst>
                                            <p:cond delay="0"/>
                                          </p:stCondLst>
                                        </p:cTn>
                                        <p:tgtEl>
                                          <p:spTgt spid="4608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6083">
                                            <p:txEl>
                                              <p:pRg st="6" end="6"/>
                                            </p:txEl>
                                          </p:spTgt>
                                        </p:tgtEl>
                                        <p:attrNameLst>
                                          <p:attrName>ppt_x</p:attrName>
                                          <p:attrName>ppt_y</p:attrName>
                                        </p:attrNameLst>
                                      </p:cBhvr>
                                    </p:animMotion>
                                    <p:animEffect transition="in" filter="fade">
                                      <p:cBhvr>
                                        <p:cTn id="45" dur="1000"/>
                                        <p:tgtEl>
                                          <p:spTgt spid="46083">
                                            <p:txEl>
                                              <p:pRg st="6" end="6"/>
                                            </p:txEl>
                                          </p:spTgt>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6083">
                                            <p:txEl>
                                              <p:pRg st="7" end="7"/>
                                            </p:txEl>
                                          </p:spTgt>
                                        </p:tgtEl>
                                        <p:attrNameLst>
                                          <p:attrName>style.visibility</p:attrName>
                                        </p:attrNameLst>
                                      </p:cBhvr>
                                      <p:to>
                                        <p:strVal val="visible"/>
                                      </p:to>
                                    </p:set>
                                    <p:animScale>
                                      <p:cBhvr>
                                        <p:cTn id="48" dur="1000" decel="50000" fill="hold">
                                          <p:stCondLst>
                                            <p:cond delay="0"/>
                                          </p:stCondLst>
                                        </p:cTn>
                                        <p:tgtEl>
                                          <p:spTgt spid="4608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6083">
                                            <p:txEl>
                                              <p:pRg st="7" end="7"/>
                                            </p:txEl>
                                          </p:spTgt>
                                        </p:tgtEl>
                                        <p:attrNameLst>
                                          <p:attrName>ppt_x</p:attrName>
                                          <p:attrName>ppt_y</p:attrName>
                                        </p:attrNameLst>
                                      </p:cBhvr>
                                    </p:animMotion>
                                    <p:animEffect transition="in" filter="fade">
                                      <p:cBhvr>
                                        <p:cTn id="50" dur="10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6600" dirty="0"/>
              <a:t>Knee Injuries</a:t>
            </a:r>
          </a:p>
        </p:txBody>
      </p:sp>
      <p:pic>
        <p:nvPicPr>
          <p:cNvPr id="3074" name="Picture 2" descr="C:\Users\ggoodridge\Desktop\Knee\KneeDislOut[1].gif"/>
          <p:cNvPicPr>
            <a:picLocks noChangeAspect="1" noChangeArrowheads="1"/>
          </p:cNvPicPr>
          <p:nvPr/>
        </p:nvPicPr>
        <p:blipFill>
          <a:blip r:embed="rId2" cstate="print"/>
          <a:srcRect/>
          <a:stretch>
            <a:fillRect/>
          </a:stretch>
        </p:blipFill>
        <p:spPr bwMode="auto">
          <a:xfrm>
            <a:off x="1447800" y="2667000"/>
            <a:ext cx="5254803" cy="31178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06562"/>
          </a:xfrm>
        </p:spPr>
        <p:txBody>
          <a:bodyPr>
            <a:normAutofit fontScale="90000"/>
          </a:bodyPr>
          <a:lstStyle/>
          <a:p>
            <a:r>
              <a:rPr lang="en-US" sz="6600" dirty="0"/>
              <a:t>Knee Valgus Injuries</a:t>
            </a:r>
          </a:p>
        </p:txBody>
      </p:sp>
      <p:pic>
        <p:nvPicPr>
          <p:cNvPr id="4099" name="Picture 3" descr="C:\Users\ggoodridge\Desktop\Knee\med-cell-knee17[1].jpg"/>
          <p:cNvPicPr>
            <a:picLocks noChangeAspect="1" noChangeArrowheads="1"/>
          </p:cNvPicPr>
          <p:nvPr/>
        </p:nvPicPr>
        <p:blipFill>
          <a:blip r:embed="rId2" cstate="print"/>
          <a:srcRect/>
          <a:stretch>
            <a:fillRect/>
          </a:stretch>
        </p:blipFill>
        <p:spPr bwMode="auto">
          <a:xfrm>
            <a:off x="1524000" y="2590800"/>
            <a:ext cx="5667023" cy="3657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06562"/>
          </a:xfrm>
        </p:spPr>
        <p:txBody>
          <a:bodyPr>
            <a:normAutofit fontScale="90000"/>
          </a:bodyPr>
          <a:lstStyle/>
          <a:p>
            <a:r>
              <a:rPr lang="en-US" sz="6600" dirty="0"/>
              <a:t>Knee Valgus Injuries - MCL</a:t>
            </a:r>
          </a:p>
        </p:txBody>
      </p:sp>
      <p:pic>
        <p:nvPicPr>
          <p:cNvPr id="4098" name="Picture 2" descr="C:\Users\ggoodridge\Desktop\Knee\collatlig[1].jpg"/>
          <p:cNvPicPr>
            <a:picLocks noChangeAspect="1" noChangeArrowheads="1"/>
          </p:cNvPicPr>
          <p:nvPr/>
        </p:nvPicPr>
        <p:blipFill>
          <a:blip r:embed="rId2" cstate="print"/>
          <a:srcRect/>
          <a:stretch>
            <a:fillRect/>
          </a:stretch>
        </p:blipFill>
        <p:spPr bwMode="auto">
          <a:xfrm>
            <a:off x="2438400" y="2057400"/>
            <a:ext cx="3810000" cy="4572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143000"/>
          </a:xfrm>
        </p:spPr>
        <p:txBody>
          <a:bodyPr>
            <a:normAutofit fontScale="90000"/>
          </a:bodyPr>
          <a:lstStyle/>
          <a:p>
            <a:r>
              <a:rPr lang="en-US" sz="6600" dirty="0"/>
              <a:t>Knee Varus Injuries</a:t>
            </a:r>
          </a:p>
        </p:txBody>
      </p:sp>
      <p:pic>
        <p:nvPicPr>
          <p:cNvPr id="3074" name="Picture 2" descr="Image result for varus knee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77291"/>
            <a:ext cx="4191000" cy="4254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143000"/>
          </a:xfrm>
        </p:spPr>
        <p:txBody>
          <a:bodyPr>
            <a:normAutofit fontScale="90000"/>
          </a:bodyPr>
          <a:lstStyle/>
          <a:p>
            <a:r>
              <a:rPr lang="en-US" sz="6600" dirty="0"/>
              <a:t>Knee Varus Injuries - LCL</a:t>
            </a:r>
          </a:p>
        </p:txBody>
      </p:sp>
      <p:pic>
        <p:nvPicPr>
          <p:cNvPr id="12290" name="Picture 2" descr="C:\Users\ggoodridge\Desktop\Knee\a27a[1].gif"/>
          <p:cNvPicPr>
            <a:picLocks noChangeAspect="1" noChangeArrowheads="1"/>
          </p:cNvPicPr>
          <p:nvPr/>
        </p:nvPicPr>
        <p:blipFill>
          <a:blip r:embed="rId2" cstate="print"/>
          <a:srcRect/>
          <a:stretch>
            <a:fillRect/>
          </a:stretch>
        </p:blipFill>
        <p:spPr bwMode="auto">
          <a:xfrm>
            <a:off x="2743200" y="1950640"/>
            <a:ext cx="3276600" cy="46418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normAutofit fontScale="90000"/>
          </a:bodyPr>
          <a:lstStyle/>
          <a:p>
            <a:r>
              <a:rPr lang="en-US" sz="6600" dirty="0"/>
              <a:t>Knee Rotary Injuries</a:t>
            </a:r>
          </a:p>
        </p:txBody>
      </p:sp>
      <p:pic>
        <p:nvPicPr>
          <p:cNvPr id="6146" name="Picture 2" descr="C:\Users\ggoodridge\Desktop\Knee\tom-brady[1].jpg"/>
          <p:cNvPicPr>
            <a:picLocks noChangeAspect="1" noChangeArrowheads="1"/>
          </p:cNvPicPr>
          <p:nvPr/>
        </p:nvPicPr>
        <p:blipFill>
          <a:blip r:embed="rId2" cstate="print"/>
          <a:srcRect/>
          <a:stretch>
            <a:fillRect/>
          </a:stretch>
        </p:blipFill>
        <p:spPr bwMode="auto">
          <a:xfrm>
            <a:off x="2209800" y="1819275"/>
            <a:ext cx="4343400" cy="47992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half" idx="2"/>
          </p:nvPr>
        </p:nvSpPr>
        <p:spPr>
          <a:xfrm>
            <a:off x="76200" y="969861"/>
            <a:ext cx="8839200" cy="706539"/>
          </a:xfrm>
        </p:spPr>
        <p:txBody>
          <a:bodyPr>
            <a:normAutofit fontScale="85000" lnSpcReduction="20000"/>
          </a:bodyPr>
          <a:lstStyle/>
          <a:p>
            <a:pPr lvl="1" algn="ctr"/>
            <a:r>
              <a:rPr lang="en-US" sz="2900" b="1" dirty="0">
                <a:solidFill>
                  <a:srgbClr val="7030A0"/>
                </a:solidFill>
              </a:rPr>
              <a:t>On the diagram, identify and label the structures of the knee.</a:t>
            </a:r>
          </a:p>
          <a:p>
            <a:endParaRPr lang="en-US" dirty="0"/>
          </a:p>
        </p:txBody>
      </p:sp>
      <p:sp>
        <p:nvSpPr>
          <p:cNvPr id="2" name="Title 1"/>
          <p:cNvSpPr>
            <a:spLocks noGrp="1"/>
          </p:cNvSpPr>
          <p:nvPr>
            <p:ph type="title"/>
          </p:nvPr>
        </p:nvSpPr>
        <p:spPr>
          <a:xfrm>
            <a:off x="685800" y="304800"/>
            <a:ext cx="7924800" cy="609600"/>
          </a:xfrm>
        </p:spPr>
        <p:txBody>
          <a:bodyPr>
            <a:normAutofit fontScale="90000"/>
          </a:bodyPr>
          <a:lstStyle/>
          <a:p>
            <a:r>
              <a:rPr lang="en-US" sz="5400" dirty="0"/>
              <a:t>Knee Anatomy</a:t>
            </a:r>
          </a:p>
        </p:txBody>
      </p:sp>
      <p:pic>
        <p:nvPicPr>
          <p:cNvPr id="3074" name="Picture 2" descr="C:\Users\ggoodridge\Desktop\Knee\Knee-anatomy-front[1].jpg"/>
          <p:cNvPicPr>
            <a:picLocks noChangeAspect="1" noChangeArrowheads="1"/>
          </p:cNvPicPr>
          <p:nvPr/>
        </p:nvPicPr>
        <p:blipFill>
          <a:blip r:embed="rId2" cstate="print"/>
          <a:srcRect/>
          <a:stretch>
            <a:fillRect/>
          </a:stretch>
        </p:blipFill>
        <p:spPr bwMode="auto">
          <a:xfrm>
            <a:off x="2667000" y="1549082"/>
            <a:ext cx="3733800" cy="5080318"/>
          </a:xfrm>
          <a:prstGeom prst="rect">
            <a:avLst/>
          </a:prstGeom>
          <a:noFill/>
        </p:spPr>
      </p:pic>
      <p:cxnSp>
        <p:nvCxnSpPr>
          <p:cNvPr id="14" name="Straight Arrow Connector 13"/>
          <p:cNvCxnSpPr/>
          <p:nvPr/>
        </p:nvCxnSpPr>
        <p:spPr>
          <a:xfrm>
            <a:off x="2438400" y="2514600"/>
            <a:ext cx="1905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724400" y="2133600"/>
            <a:ext cx="2362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791200" y="3505200"/>
            <a:ext cx="7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4724400" y="5257800"/>
            <a:ext cx="2057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057400" y="1905000"/>
            <a:ext cx="1828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r>
              <a:rPr lang="en-US" sz="6600" dirty="0"/>
              <a:t>Knee Rotary Injuries ACL</a:t>
            </a:r>
          </a:p>
        </p:txBody>
      </p:sp>
      <p:pic>
        <p:nvPicPr>
          <p:cNvPr id="13314" name="Picture 2" descr="C:\Users\ggoodridge\Desktop\Knee\acl_1[1].jpg"/>
          <p:cNvPicPr>
            <a:picLocks noChangeAspect="1" noChangeArrowheads="1"/>
          </p:cNvPicPr>
          <p:nvPr/>
        </p:nvPicPr>
        <p:blipFill>
          <a:blip r:embed="rId2" cstate="print"/>
          <a:srcRect/>
          <a:stretch>
            <a:fillRect/>
          </a:stretch>
        </p:blipFill>
        <p:spPr bwMode="auto">
          <a:xfrm>
            <a:off x="1219200" y="1905000"/>
            <a:ext cx="6858000" cy="44748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86800" cy="1143000"/>
          </a:xfrm>
        </p:spPr>
        <p:txBody>
          <a:bodyPr>
            <a:normAutofit fontScale="90000"/>
          </a:bodyPr>
          <a:lstStyle/>
          <a:p>
            <a:r>
              <a:rPr lang="en-US" sz="6600" dirty="0"/>
              <a:t>Knee Rotary Injuries</a:t>
            </a:r>
          </a:p>
        </p:txBody>
      </p:sp>
      <p:pic>
        <p:nvPicPr>
          <p:cNvPr id="4098" name="Picture 2" descr="Image result for acl inju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560" y="2011507"/>
            <a:ext cx="6048040" cy="4541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r>
              <a:rPr lang="en-US" sz="6600" dirty="0"/>
              <a:t>The Knee ACL</a:t>
            </a:r>
          </a:p>
        </p:txBody>
      </p:sp>
      <p:pic>
        <p:nvPicPr>
          <p:cNvPr id="15362" name="Picture 2" descr="C:\Users\ggoodridge\Desktop\Knee\8663_1331[1].jpg"/>
          <p:cNvPicPr>
            <a:picLocks noChangeAspect="1" noChangeArrowheads="1"/>
          </p:cNvPicPr>
          <p:nvPr/>
        </p:nvPicPr>
        <p:blipFill>
          <a:blip r:embed="rId2" cstate="print"/>
          <a:srcRect/>
          <a:stretch>
            <a:fillRect/>
          </a:stretch>
        </p:blipFill>
        <p:spPr bwMode="auto">
          <a:xfrm>
            <a:off x="201198" y="2378694"/>
            <a:ext cx="4142202" cy="3488706"/>
          </a:xfrm>
          <a:prstGeom prst="rect">
            <a:avLst/>
          </a:prstGeom>
          <a:noFill/>
        </p:spPr>
      </p:pic>
      <p:pic>
        <p:nvPicPr>
          <p:cNvPr id="15363" name="Picture 3" descr="C:\Users\ggoodridge\Desktop\Knee\acl_recon[1].jpg"/>
          <p:cNvPicPr>
            <a:picLocks noChangeAspect="1" noChangeArrowheads="1"/>
          </p:cNvPicPr>
          <p:nvPr/>
        </p:nvPicPr>
        <p:blipFill>
          <a:blip r:embed="rId3" cstate="print"/>
          <a:srcRect/>
          <a:stretch>
            <a:fillRect/>
          </a:stretch>
        </p:blipFill>
        <p:spPr bwMode="auto">
          <a:xfrm>
            <a:off x="5105400" y="2667000"/>
            <a:ext cx="3835400" cy="288422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1828800"/>
          </a:xfrm>
        </p:spPr>
        <p:txBody>
          <a:bodyPr>
            <a:normAutofit/>
          </a:bodyPr>
          <a:lstStyle/>
          <a:p>
            <a:r>
              <a:rPr lang="en-US" sz="4800" dirty="0"/>
              <a:t>The Knee Hyperextension Injuries</a:t>
            </a:r>
          </a:p>
        </p:txBody>
      </p:sp>
      <p:pic>
        <p:nvPicPr>
          <p:cNvPr id="8194" name="Picture 2" descr="C:\Users\ggoodridge\Desktop\Knee\imagesCA1ICEEU.jpg"/>
          <p:cNvPicPr>
            <a:picLocks noChangeAspect="1" noChangeArrowheads="1"/>
          </p:cNvPicPr>
          <p:nvPr/>
        </p:nvPicPr>
        <p:blipFill>
          <a:blip r:embed="rId2" cstate="print"/>
          <a:srcRect/>
          <a:stretch>
            <a:fillRect/>
          </a:stretch>
        </p:blipFill>
        <p:spPr bwMode="auto">
          <a:xfrm>
            <a:off x="2286000" y="1981200"/>
            <a:ext cx="4724400" cy="434079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1828800"/>
          </a:xfrm>
        </p:spPr>
        <p:txBody>
          <a:bodyPr>
            <a:normAutofit/>
          </a:bodyPr>
          <a:lstStyle/>
          <a:p>
            <a:r>
              <a:rPr lang="en-US" sz="4800" dirty="0"/>
              <a:t>The Knee Hyperextension Injuries</a:t>
            </a:r>
          </a:p>
        </p:txBody>
      </p:sp>
      <p:pic>
        <p:nvPicPr>
          <p:cNvPr id="16386" name="Picture 2" descr="C:\Users\ggoodridge\Desktop\Knee\pcl[1].jpg"/>
          <p:cNvPicPr>
            <a:picLocks noChangeAspect="1" noChangeArrowheads="1"/>
          </p:cNvPicPr>
          <p:nvPr/>
        </p:nvPicPr>
        <p:blipFill>
          <a:blip r:embed="rId2" cstate="print"/>
          <a:srcRect/>
          <a:stretch>
            <a:fillRect/>
          </a:stretch>
        </p:blipFill>
        <p:spPr bwMode="auto">
          <a:xfrm>
            <a:off x="2590799" y="2093232"/>
            <a:ext cx="4071287" cy="430756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1828800"/>
          </a:xfrm>
        </p:spPr>
        <p:txBody>
          <a:bodyPr>
            <a:normAutofit/>
          </a:bodyPr>
          <a:lstStyle/>
          <a:p>
            <a:r>
              <a:rPr lang="en-US" sz="4800" dirty="0"/>
              <a:t>The Knee Meniscus Injuries</a:t>
            </a:r>
          </a:p>
        </p:txBody>
      </p:sp>
      <p:pic>
        <p:nvPicPr>
          <p:cNvPr id="10242" name="Picture 2" descr="C:\Users\ggoodridge\Desktop\Knee\meniscal_injuries2[1].jpg"/>
          <p:cNvPicPr>
            <a:picLocks noChangeAspect="1" noChangeArrowheads="1"/>
          </p:cNvPicPr>
          <p:nvPr/>
        </p:nvPicPr>
        <p:blipFill>
          <a:blip r:embed="rId2" cstate="print"/>
          <a:srcRect/>
          <a:stretch>
            <a:fillRect/>
          </a:stretch>
        </p:blipFill>
        <p:spPr bwMode="auto">
          <a:xfrm>
            <a:off x="1334477" y="2113189"/>
            <a:ext cx="6209323" cy="43243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686800" cy="1828800"/>
          </a:xfrm>
        </p:spPr>
        <p:txBody>
          <a:bodyPr>
            <a:normAutofit/>
          </a:bodyPr>
          <a:lstStyle/>
          <a:p>
            <a:r>
              <a:rPr lang="en-US" sz="4800" dirty="0"/>
              <a:t>The Knee Meniscus Injuries</a:t>
            </a:r>
          </a:p>
        </p:txBody>
      </p:sp>
      <p:pic>
        <p:nvPicPr>
          <p:cNvPr id="11266" name="Picture 2" descr="C:\Users\ggoodridge\Desktop\Knee\ral_meniscus_damaged_tibial_cartilage[1].jpg"/>
          <p:cNvPicPr>
            <a:picLocks noChangeAspect="1" noChangeArrowheads="1"/>
          </p:cNvPicPr>
          <p:nvPr/>
        </p:nvPicPr>
        <p:blipFill>
          <a:blip r:embed="rId2" cstate="print"/>
          <a:srcRect/>
          <a:stretch>
            <a:fillRect/>
          </a:stretch>
        </p:blipFill>
        <p:spPr bwMode="auto">
          <a:xfrm>
            <a:off x="250296" y="3048000"/>
            <a:ext cx="4064000" cy="3048000"/>
          </a:xfrm>
          <a:prstGeom prst="rect">
            <a:avLst/>
          </a:prstGeom>
          <a:noFill/>
        </p:spPr>
      </p:pic>
      <p:pic>
        <p:nvPicPr>
          <p:cNvPr id="11267" name="Picture 3" descr="C:\Users\ggoodridge\Desktop\Knee\knee_03[1].jpg"/>
          <p:cNvPicPr>
            <a:picLocks noChangeAspect="1" noChangeArrowheads="1"/>
          </p:cNvPicPr>
          <p:nvPr/>
        </p:nvPicPr>
        <p:blipFill>
          <a:blip r:embed="rId3" cstate="print"/>
          <a:srcRect/>
          <a:stretch>
            <a:fillRect/>
          </a:stretch>
        </p:blipFill>
        <p:spPr bwMode="auto">
          <a:xfrm>
            <a:off x="4941887" y="2514600"/>
            <a:ext cx="3886200" cy="3886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06562"/>
          </a:xfrm>
        </p:spPr>
        <p:txBody>
          <a:bodyPr>
            <a:normAutofit fontScale="90000"/>
          </a:bodyPr>
          <a:lstStyle/>
          <a:p>
            <a:r>
              <a:rPr lang="en-US" sz="6600" dirty="0"/>
              <a:t>The Knee Patella-Femoral Injuries</a:t>
            </a:r>
          </a:p>
        </p:txBody>
      </p:sp>
      <p:pic>
        <p:nvPicPr>
          <p:cNvPr id="9218" name="Picture 2" descr="C:\Users\ggoodridge\Desktop\Knee\shaun-livingston-knee-injury[1].jpg"/>
          <p:cNvPicPr>
            <a:picLocks noChangeAspect="1" noChangeArrowheads="1"/>
          </p:cNvPicPr>
          <p:nvPr/>
        </p:nvPicPr>
        <p:blipFill>
          <a:blip r:embed="rId2" cstate="print"/>
          <a:srcRect/>
          <a:stretch>
            <a:fillRect/>
          </a:stretch>
        </p:blipFill>
        <p:spPr bwMode="auto">
          <a:xfrm>
            <a:off x="692004" y="2461886"/>
            <a:ext cx="7766195" cy="371031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706562"/>
          </a:xfrm>
        </p:spPr>
        <p:txBody>
          <a:bodyPr>
            <a:normAutofit fontScale="90000"/>
          </a:bodyPr>
          <a:lstStyle/>
          <a:p>
            <a:r>
              <a:rPr lang="en-US" sz="4800" dirty="0"/>
              <a:t>The Knee Patella-Femoral Tracking Injuries</a:t>
            </a:r>
          </a:p>
        </p:txBody>
      </p:sp>
      <p:pic>
        <p:nvPicPr>
          <p:cNvPr id="17410" name="Picture 2" descr="C:\Users\ggoodridge\Desktop\Knee\knee_itb[1].jpg"/>
          <p:cNvPicPr>
            <a:picLocks noChangeAspect="1" noChangeArrowheads="1"/>
          </p:cNvPicPr>
          <p:nvPr/>
        </p:nvPicPr>
        <p:blipFill>
          <a:blip r:embed="rId2" cstate="print"/>
          <a:srcRect/>
          <a:stretch>
            <a:fillRect/>
          </a:stretch>
        </p:blipFill>
        <p:spPr bwMode="auto">
          <a:xfrm>
            <a:off x="2514600" y="2281238"/>
            <a:ext cx="4419600" cy="4419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706562"/>
          </a:xfrm>
        </p:spPr>
        <p:txBody>
          <a:bodyPr>
            <a:normAutofit/>
          </a:bodyPr>
          <a:lstStyle/>
          <a:p>
            <a:r>
              <a:rPr lang="en-US" sz="4800" dirty="0"/>
              <a:t>Knee Patella-Femoral Tracking Injuries</a:t>
            </a:r>
          </a:p>
        </p:txBody>
      </p:sp>
      <p:pic>
        <p:nvPicPr>
          <p:cNvPr id="5122" name="Picture 2" descr="Image result for patella tra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133600"/>
            <a:ext cx="6781800" cy="442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half" idx="2"/>
          </p:nvPr>
        </p:nvSpPr>
        <p:spPr>
          <a:xfrm>
            <a:off x="76200" y="990600"/>
            <a:ext cx="8991600" cy="706539"/>
          </a:xfrm>
        </p:spPr>
        <p:txBody>
          <a:bodyPr>
            <a:normAutofit fontScale="85000" lnSpcReduction="20000"/>
          </a:bodyPr>
          <a:lstStyle/>
          <a:p>
            <a:pPr lvl="1"/>
            <a:r>
              <a:rPr lang="en-US" sz="2800" b="1" dirty="0">
                <a:solidFill>
                  <a:srgbClr val="7030A0"/>
                </a:solidFill>
              </a:rPr>
              <a:t>On the diagram, identify and label the structures of the knee.</a:t>
            </a:r>
          </a:p>
        </p:txBody>
      </p:sp>
      <p:sp>
        <p:nvSpPr>
          <p:cNvPr id="2" name="Title 1"/>
          <p:cNvSpPr>
            <a:spLocks noGrp="1"/>
          </p:cNvSpPr>
          <p:nvPr>
            <p:ph type="title"/>
          </p:nvPr>
        </p:nvSpPr>
        <p:spPr>
          <a:xfrm>
            <a:off x="685800" y="304800"/>
            <a:ext cx="7924800" cy="609600"/>
          </a:xfrm>
        </p:spPr>
        <p:txBody>
          <a:bodyPr>
            <a:normAutofit fontScale="90000"/>
          </a:bodyPr>
          <a:lstStyle/>
          <a:p>
            <a:r>
              <a:rPr lang="en-US" sz="5400" dirty="0"/>
              <a:t>Knee Anatomy</a:t>
            </a:r>
          </a:p>
        </p:txBody>
      </p:sp>
      <p:pic>
        <p:nvPicPr>
          <p:cNvPr id="2050" name="Picture 2" descr="C:\Users\ggoodridge\Desktop\Knee\C0076804-Knee_anatomy,_artwork-SPL[1].jpg"/>
          <p:cNvPicPr>
            <a:picLocks noChangeAspect="1" noChangeArrowheads="1"/>
          </p:cNvPicPr>
          <p:nvPr/>
        </p:nvPicPr>
        <p:blipFill>
          <a:blip r:embed="rId2" cstate="print"/>
          <a:srcRect/>
          <a:stretch>
            <a:fillRect/>
          </a:stretch>
        </p:blipFill>
        <p:spPr bwMode="auto">
          <a:xfrm>
            <a:off x="1676400" y="1697139"/>
            <a:ext cx="6156362" cy="4876800"/>
          </a:xfrm>
          <a:prstGeom prst="rect">
            <a:avLst/>
          </a:prstGeom>
          <a:noFill/>
        </p:spPr>
      </p:pic>
      <p:cxnSp>
        <p:nvCxnSpPr>
          <p:cNvPr id="8" name="Straight Arrow Connector 7"/>
          <p:cNvCxnSpPr/>
          <p:nvPr/>
        </p:nvCxnSpPr>
        <p:spPr>
          <a:xfrm rot="10800000">
            <a:off x="5943600" y="2667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553200" y="58674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47244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6096000" y="45720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62200" y="5334000"/>
            <a:ext cx="2286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4495800" y="3733800"/>
            <a:ext cx="2362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25E8-B2BF-4866-ACD6-DF2B27D6DE3B}"/>
              </a:ext>
            </a:extLst>
          </p:cNvPr>
          <p:cNvSpPr>
            <a:spLocks noGrp="1"/>
          </p:cNvSpPr>
          <p:nvPr>
            <p:ph type="title"/>
          </p:nvPr>
        </p:nvSpPr>
        <p:spPr/>
        <p:txBody>
          <a:bodyPr/>
          <a:lstStyle/>
          <a:p>
            <a:r>
              <a:rPr lang="en-US" dirty="0"/>
              <a:t>SOAP Note Write-Up</a:t>
            </a:r>
          </a:p>
        </p:txBody>
      </p:sp>
      <p:sp>
        <p:nvSpPr>
          <p:cNvPr id="3" name="Content Placeholder 2">
            <a:extLst>
              <a:ext uri="{FF2B5EF4-FFF2-40B4-BE49-F238E27FC236}">
                <a16:creationId xmlns:a16="http://schemas.microsoft.com/office/drawing/2014/main" id="{A1EE9647-E2E9-4395-8886-A0A835D1524B}"/>
              </a:ext>
            </a:extLst>
          </p:cNvPr>
          <p:cNvSpPr>
            <a:spLocks noGrp="1"/>
          </p:cNvSpPr>
          <p:nvPr>
            <p:ph idx="1"/>
          </p:nvPr>
        </p:nvSpPr>
        <p:spPr>
          <a:xfrm>
            <a:off x="152400" y="1676400"/>
            <a:ext cx="8839200" cy="5029200"/>
          </a:xfrm>
        </p:spPr>
        <p:txBody>
          <a:bodyPr>
            <a:noAutofit/>
          </a:bodyPr>
          <a:lstStyle/>
          <a:p>
            <a:pPr marL="114300" indent="0">
              <a:buNone/>
            </a:pPr>
            <a:r>
              <a:rPr lang="en-US" sz="1800" dirty="0"/>
              <a:t>With a partner, place the following information in the correct section of a SOAP Note:</a:t>
            </a:r>
          </a:p>
          <a:p>
            <a:pPr marL="114300" indent="0">
              <a:buNone/>
            </a:pPr>
            <a:r>
              <a:rPr lang="en-US" sz="1800" dirty="0"/>
              <a:t>A 15 year old female soccer player was running after a ball during a game when she took a step to turn, heard &amp; felt a pop in her left knee, then fell to the ground. She had pain that was a 7/10 at the time but after a few minutes it calmed down. She limped off the field to the evaluation table, barely willing to put weight on her left leg. She still felt a painful pop in the knee with every step. There is already some mild swelling at the lateral aspect of her knee joint. No ecchymosis or deformity. She’s never had a knee injury before, just a few jammed fingers but she “has a high pain tolerance.” Extremely tender to palpation at the lateral joint line; relatively painless everywhere else. Very limited AROM with left knee flexion; 8/10 pain while extending; Unable to perform PROM/MMT. (+) Valgus stress due to compression of lateral knee; (+) </a:t>
            </a:r>
            <a:r>
              <a:rPr lang="en-US" sz="1800" dirty="0" err="1"/>
              <a:t>Apley’s</a:t>
            </a:r>
            <a:r>
              <a:rPr lang="en-US" sz="1800" dirty="0"/>
              <a:t> Compression for severe, diffuse pain in the left knee; (+) </a:t>
            </a:r>
            <a:r>
              <a:rPr lang="en-US" sz="1800" dirty="0" err="1"/>
              <a:t>Apley’s</a:t>
            </a:r>
            <a:r>
              <a:rPr lang="en-US" sz="1800" dirty="0"/>
              <a:t> distraction for relief of pain; (+) McMurray’s for lateral joint line pain, worst during valgus stress &amp; passive knee flexion; (+) Thessaly due to inability to balance in a slight squat on the left leg; (-) Anterior/posterior drawer; (-) Lachman’s; (-) Godfrey 90-90</a:t>
            </a:r>
          </a:p>
          <a:p>
            <a:endParaRPr lang="en-US" sz="1800" dirty="0"/>
          </a:p>
        </p:txBody>
      </p:sp>
    </p:spTree>
    <p:extLst>
      <p:ext uri="{BB962C8B-B14F-4D97-AF65-F5344CB8AC3E}">
        <p14:creationId xmlns:p14="http://schemas.microsoft.com/office/powerpoint/2010/main" val="63117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half" idx="2"/>
          </p:nvPr>
        </p:nvSpPr>
        <p:spPr>
          <a:xfrm>
            <a:off x="1295400" y="990601"/>
            <a:ext cx="6858000" cy="457200"/>
          </a:xfrm>
        </p:spPr>
        <p:txBody>
          <a:bodyPr>
            <a:normAutofit/>
          </a:bodyPr>
          <a:lstStyle/>
          <a:p>
            <a:pPr lvl="1">
              <a:buNone/>
            </a:pPr>
            <a:endParaRPr lang="en-US" dirty="0"/>
          </a:p>
        </p:txBody>
      </p:sp>
      <p:sp>
        <p:nvSpPr>
          <p:cNvPr id="2" name="Title 1"/>
          <p:cNvSpPr>
            <a:spLocks noGrp="1"/>
          </p:cNvSpPr>
          <p:nvPr>
            <p:ph type="title"/>
          </p:nvPr>
        </p:nvSpPr>
        <p:spPr>
          <a:xfrm>
            <a:off x="685800" y="304800"/>
            <a:ext cx="7924800" cy="609600"/>
          </a:xfrm>
        </p:spPr>
        <p:txBody>
          <a:bodyPr>
            <a:normAutofit fontScale="90000"/>
          </a:bodyPr>
          <a:lstStyle/>
          <a:p>
            <a:r>
              <a:rPr lang="en-US" sz="5400" dirty="0"/>
              <a:t>Knee Anatomy</a:t>
            </a:r>
          </a:p>
        </p:txBody>
      </p:sp>
      <p:pic>
        <p:nvPicPr>
          <p:cNvPr id="4098" name="Picture 2" descr="C:\Users\ggoodridge\Desktop\Knee\kneeanat[1].gif"/>
          <p:cNvPicPr>
            <a:picLocks noChangeAspect="1" noChangeArrowheads="1"/>
          </p:cNvPicPr>
          <p:nvPr/>
        </p:nvPicPr>
        <p:blipFill>
          <a:blip r:embed="rId2" cstate="print"/>
          <a:srcRect/>
          <a:stretch>
            <a:fillRect/>
          </a:stretch>
        </p:blipFill>
        <p:spPr bwMode="auto">
          <a:xfrm>
            <a:off x="2133600" y="1371600"/>
            <a:ext cx="5181600" cy="502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6128" y="152400"/>
            <a:ext cx="8260672" cy="1039427"/>
          </a:xfrm>
        </p:spPr>
        <p:txBody>
          <a:bodyPr/>
          <a:lstStyle/>
          <a:p>
            <a:r>
              <a:rPr lang="en-US" dirty="0"/>
              <a:t>Knee anatomy</a:t>
            </a:r>
          </a:p>
        </p:txBody>
      </p:sp>
      <p:sp>
        <p:nvSpPr>
          <p:cNvPr id="6" name="Content Placeholder 5"/>
          <p:cNvSpPr>
            <a:spLocks noGrp="1"/>
          </p:cNvSpPr>
          <p:nvPr>
            <p:ph idx="1"/>
          </p:nvPr>
        </p:nvSpPr>
        <p:spPr>
          <a:xfrm>
            <a:off x="152400" y="990600"/>
            <a:ext cx="8763000" cy="5410200"/>
          </a:xfrm>
        </p:spPr>
        <p:txBody>
          <a:bodyPr>
            <a:normAutofit fontScale="92500" lnSpcReduction="20000"/>
          </a:bodyPr>
          <a:lstStyle/>
          <a:p>
            <a:r>
              <a:rPr lang="en-US" dirty="0"/>
              <a:t>Femur</a:t>
            </a:r>
          </a:p>
          <a:p>
            <a:pPr lvl="1"/>
            <a:r>
              <a:rPr lang="en-US" dirty="0"/>
              <a:t>Strongest bone in your body! It bears your weight on rounded CONDYLES that articulate with the tibia. It requires a lot of force to break the femur.</a:t>
            </a:r>
          </a:p>
          <a:p>
            <a:r>
              <a:rPr lang="en-US" dirty="0"/>
              <a:t>Patella</a:t>
            </a:r>
          </a:p>
          <a:p>
            <a:pPr lvl="1"/>
            <a:r>
              <a:rPr lang="en-US" dirty="0"/>
              <a:t>A sesamoid bone that sits INSIDE the quadriceps tendon. Its job is to provide extra leverage for the strong quads to contract &amp; move the knee without damaging the tendon due to friction. </a:t>
            </a:r>
          </a:p>
          <a:p>
            <a:r>
              <a:rPr lang="en-US" dirty="0"/>
              <a:t>Meniscus</a:t>
            </a:r>
          </a:p>
          <a:p>
            <a:pPr lvl="1"/>
            <a:r>
              <a:rPr lang="en-US" dirty="0"/>
              <a:t>*The meniscus has poor blood supply to the inner 2/3s of the cartilage! </a:t>
            </a:r>
          </a:p>
          <a:p>
            <a:pPr lvl="1"/>
            <a:r>
              <a:rPr lang="en-US" dirty="0"/>
              <a:t>Lateral Meniscus</a:t>
            </a:r>
          </a:p>
          <a:p>
            <a:pPr lvl="2"/>
            <a:r>
              <a:rPr lang="en-US" dirty="0"/>
              <a:t>An O-shaped piece of cartilage that sits on the lateral side of the </a:t>
            </a:r>
            <a:r>
              <a:rPr lang="en-US" dirty="0" err="1"/>
              <a:t>tibial</a:t>
            </a:r>
            <a:r>
              <a:rPr lang="en-US" dirty="0"/>
              <a:t> plateau. It cushions the knee joint during flexion &amp; extension but is prone to injury due to compression &amp; rotation, a lot of times happening at the same time as an MCL injury.</a:t>
            </a:r>
          </a:p>
          <a:p>
            <a:pPr lvl="1"/>
            <a:r>
              <a:rPr lang="en-US" dirty="0"/>
              <a:t>Medial Meniscus</a:t>
            </a:r>
          </a:p>
          <a:p>
            <a:pPr lvl="2"/>
            <a:r>
              <a:rPr lang="en-US" dirty="0"/>
              <a:t>A C-shaped &amp; slightly thicker cartilage that pads the medial portion of the </a:t>
            </a:r>
            <a:r>
              <a:rPr lang="en-US" dirty="0" err="1"/>
              <a:t>tibial</a:t>
            </a:r>
            <a:r>
              <a:rPr lang="en-US" dirty="0"/>
              <a:t> plateau. Commonly injured during LCL sprains due to compression, or ACL injuries due to the rotation</a:t>
            </a:r>
          </a:p>
        </p:txBody>
      </p:sp>
    </p:spTree>
    <p:extLst>
      <p:ext uri="{BB962C8B-B14F-4D97-AF65-F5344CB8AC3E}">
        <p14:creationId xmlns:p14="http://schemas.microsoft.com/office/powerpoint/2010/main" val="282243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152400"/>
            <a:ext cx="8260672" cy="1039427"/>
          </a:xfrm>
        </p:spPr>
        <p:txBody>
          <a:bodyPr/>
          <a:lstStyle/>
          <a:p>
            <a:r>
              <a:rPr lang="en-US" dirty="0"/>
              <a:t>Knee Anatomy</a:t>
            </a:r>
          </a:p>
        </p:txBody>
      </p:sp>
      <p:sp>
        <p:nvSpPr>
          <p:cNvPr id="3" name="Content Placeholder 2"/>
          <p:cNvSpPr>
            <a:spLocks noGrp="1"/>
          </p:cNvSpPr>
          <p:nvPr>
            <p:ph idx="1"/>
          </p:nvPr>
        </p:nvSpPr>
        <p:spPr>
          <a:xfrm>
            <a:off x="426128" y="1066800"/>
            <a:ext cx="8260672" cy="5562600"/>
          </a:xfrm>
        </p:spPr>
        <p:txBody>
          <a:bodyPr>
            <a:normAutofit fontScale="92500" lnSpcReduction="20000"/>
          </a:bodyPr>
          <a:lstStyle/>
          <a:p>
            <a:r>
              <a:rPr lang="en-US" dirty="0"/>
              <a:t>Ligaments</a:t>
            </a:r>
          </a:p>
          <a:p>
            <a:pPr lvl="1"/>
            <a:r>
              <a:rPr lang="en-US" dirty="0"/>
              <a:t>Medial Collateral Ligament</a:t>
            </a:r>
          </a:p>
          <a:p>
            <a:pPr lvl="2"/>
            <a:r>
              <a:rPr lang="en-US" dirty="0"/>
              <a:t>Provides rotary (twisty </a:t>
            </a:r>
            <a:r>
              <a:rPr lang="en-US" dirty="0">
                <a:sym typeface="Wingdings" panose="05000000000000000000" pitchFamily="2" charset="2"/>
              </a:rPr>
              <a:t>)</a:t>
            </a:r>
            <a:r>
              <a:rPr lang="en-US" dirty="0"/>
              <a:t> stability to the medial side of the joint, connected to the tibia &amp; femur. This ligament is very strong &amp; thick, but is still more commonly injured than the LCL due to the mechanism.</a:t>
            </a:r>
          </a:p>
          <a:p>
            <a:pPr lvl="1"/>
            <a:r>
              <a:rPr lang="en-US" dirty="0"/>
              <a:t>Lateral Collateral Ligament</a:t>
            </a:r>
          </a:p>
          <a:p>
            <a:pPr lvl="2"/>
            <a:r>
              <a:rPr lang="en-US" dirty="0"/>
              <a:t>A cord-like ligament connecting the fibula, tibia, &amp; femur on the lateral side of the joint, also providing rotary stability to the knee. It can be palpated by putting one ankle on the opposite knee while sitting, then finding the joint space between the tibia &amp; fibula on the bent knee.</a:t>
            </a:r>
          </a:p>
          <a:p>
            <a:pPr lvl="1"/>
            <a:r>
              <a:rPr lang="en-US" dirty="0"/>
              <a:t>Anterior Cruciate Ligament </a:t>
            </a:r>
          </a:p>
          <a:p>
            <a:pPr lvl="2"/>
            <a:r>
              <a:rPr lang="en-US" dirty="0"/>
              <a:t>Cruciate literally translates to “cross-shaped” in Latin. The ACL begins at the posterior base of the femur &amp; attaches at the anterior top of the tibia. It’s fibers control any anterior or forward movement of the knee during movements such as squatting, running, walking up or down stairs, &amp; just walking on a flat surface.</a:t>
            </a:r>
          </a:p>
          <a:p>
            <a:pPr lvl="1"/>
            <a:r>
              <a:rPr lang="en-US" dirty="0"/>
              <a:t>Posterior Cruciate Ligament</a:t>
            </a:r>
          </a:p>
          <a:p>
            <a:pPr lvl="2"/>
            <a:r>
              <a:rPr lang="en-US" dirty="0"/>
              <a:t>CROSSING from the anterior base of the femur, behind the ACL &amp; attaching onto the posterior top of the tibia, the PCL is in charge on preventing any backward slippage of the tibia during knee movement.</a:t>
            </a:r>
          </a:p>
        </p:txBody>
      </p:sp>
    </p:spTree>
    <p:extLst>
      <p:ext uri="{BB962C8B-B14F-4D97-AF65-F5344CB8AC3E}">
        <p14:creationId xmlns:p14="http://schemas.microsoft.com/office/powerpoint/2010/main" val="34437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idx="1"/>
          </p:nvPr>
        </p:nvSpPr>
        <p:spPr/>
      </p:sp>
      <p:sp>
        <p:nvSpPr>
          <p:cNvPr id="3" name="Content Placeholder 2"/>
          <p:cNvSpPr>
            <a:spLocks noGrp="1"/>
          </p:cNvSpPr>
          <p:nvPr>
            <p:ph type="body" sz="half" idx="2"/>
          </p:nvPr>
        </p:nvSpPr>
        <p:spPr>
          <a:xfrm>
            <a:off x="685800" y="838200"/>
            <a:ext cx="7848600" cy="457200"/>
          </a:xfrm>
        </p:spPr>
        <p:txBody>
          <a:bodyPr>
            <a:noAutofit/>
          </a:bodyPr>
          <a:lstStyle/>
          <a:p>
            <a:pPr lvl="1">
              <a:buNone/>
            </a:pPr>
            <a:r>
              <a:rPr lang="en-US" sz="4000" dirty="0"/>
              <a:t>Anterior Muscles of the Knee</a:t>
            </a:r>
          </a:p>
        </p:txBody>
      </p:sp>
      <p:sp>
        <p:nvSpPr>
          <p:cNvPr id="2" name="Title 1"/>
          <p:cNvSpPr>
            <a:spLocks noGrp="1"/>
          </p:cNvSpPr>
          <p:nvPr>
            <p:ph type="title"/>
          </p:nvPr>
        </p:nvSpPr>
        <p:spPr>
          <a:xfrm>
            <a:off x="685800" y="304800"/>
            <a:ext cx="7924800" cy="609600"/>
          </a:xfrm>
        </p:spPr>
        <p:txBody>
          <a:bodyPr>
            <a:noAutofit/>
          </a:bodyPr>
          <a:lstStyle/>
          <a:p>
            <a:r>
              <a:rPr lang="en-US" sz="4000" dirty="0"/>
              <a:t>Knee Muscle Anatomy</a:t>
            </a:r>
          </a:p>
        </p:txBody>
      </p:sp>
      <p:pic>
        <p:nvPicPr>
          <p:cNvPr id="1028" name="Picture 4" descr="Image result for anterior knee mus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Rectus </a:t>
            </a:r>
            <a:r>
              <a:rPr lang="en-US" sz="4000" dirty="0" err="1"/>
              <a:t>Femoris</a:t>
            </a:r>
            <a:r>
              <a:rPr lang="en-US" sz="4000" dirty="0"/>
              <a:t> Muscle</a:t>
            </a:r>
          </a:p>
        </p:txBody>
      </p:sp>
      <p:sp>
        <p:nvSpPr>
          <p:cNvPr id="4" name="Content Placeholder 3"/>
          <p:cNvSpPr>
            <a:spLocks noGrp="1"/>
          </p:cNvSpPr>
          <p:nvPr>
            <p:ph sz="half" idx="2"/>
          </p:nvPr>
        </p:nvSpPr>
        <p:spPr>
          <a:xfrm>
            <a:off x="3657600" y="1719070"/>
            <a:ext cx="5029200" cy="4757929"/>
          </a:xfrm>
        </p:spPr>
        <p:txBody>
          <a:bodyPr/>
          <a:lstStyle/>
          <a:p>
            <a:r>
              <a:rPr lang="en-US" dirty="0"/>
              <a:t>Most anterior &amp; superficial quad muscle</a:t>
            </a:r>
          </a:p>
          <a:p>
            <a:r>
              <a:rPr lang="en-US" dirty="0"/>
              <a:t>Main extender of the knee</a:t>
            </a:r>
          </a:p>
          <a:p>
            <a:r>
              <a:rPr lang="en-US" dirty="0"/>
              <a:t>Turns into the quadriceps tendon &amp; holds what bone?! </a:t>
            </a:r>
          </a:p>
          <a:p>
            <a:r>
              <a:rPr lang="en-US" dirty="0"/>
              <a:t>Think of some injuries that may involve this muscle…</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2286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88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2038</TotalTime>
  <Words>1108</Words>
  <Application>Microsoft Office PowerPoint</Application>
  <PresentationFormat>On-screen Show (4:3)</PresentationFormat>
  <Paragraphs>145</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Book Antiqua</vt:lpstr>
      <vt:lpstr>Century Gothic</vt:lpstr>
      <vt:lpstr>Wingdings</vt:lpstr>
      <vt:lpstr>Apothecary</vt:lpstr>
      <vt:lpstr>The Knee Anatomy and Injuries</vt:lpstr>
      <vt:lpstr>Knee Anatomy</vt:lpstr>
      <vt:lpstr>Knee Anatomy</vt:lpstr>
      <vt:lpstr>Knee Anatomy</vt:lpstr>
      <vt:lpstr>Knee Anatomy</vt:lpstr>
      <vt:lpstr>Knee anatomy</vt:lpstr>
      <vt:lpstr>Knee Anatomy</vt:lpstr>
      <vt:lpstr>Knee Muscle Anatomy</vt:lpstr>
      <vt:lpstr>Rectus Femoris Muscle</vt:lpstr>
      <vt:lpstr>Quadriceps</vt:lpstr>
      <vt:lpstr>Vastus Medialis Muscle</vt:lpstr>
      <vt:lpstr>Quadriceps</vt:lpstr>
      <vt:lpstr>Vastus Lateralis Muscle</vt:lpstr>
      <vt:lpstr>Quadriceps</vt:lpstr>
      <vt:lpstr>Vastus Intermedius Muscle</vt:lpstr>
      <vt:lpstr>Quadriceps</vt:lpstr>
      <vt:lpstr>Knee Muscle Anatomy</vt:lpstr>
      <vt:lpstr>Biceps Femoris Muscle</vt:lpstr>
      <vt:lpstr>Hamstrings</vt:lpstr>
      <vt:lpstr>Semimembranosus Muscle</vt:lpstr>
      <vt:lpstr>Hamstrings</vt:lpstr>
      <vt:lpstr>Semitendinosus Muscle</vt:lpstr>
      <vt:lpstr>Hamstrings</vt:lpstr>
      <vt:lpstr>Knee Injuries</vt:lpstr>
      <vt:lpstr>Knee Valgus Injuries</vt:lpstr>
      <vt:lpstr>Knee Valgus Injuries - MCL</vt:lpstr>
      <vt:lpstr>Knee Varus Injuries</vt:lpstr>
      <vt:lpstr>Knee Varus Injuries - LCL</vt:lpstr>
      <vt:lpstr>Knee Rotary Injuries</vt:lpstr>
      <vt:lpstr>Knee Rotary Injuries ACL</vt:lpstr>
      <vt:lpstr>Knee Rotary Injuries</vt:lpstr>
      <vt:lpstr>The Knee ACL</vt:lpstr>
      <vt:lpstr>The Knee Hyperextension Injuries</vt:lpstr>
      <vt:lpstr>The Knee Hyperextension Injuries</vt:lpstr>
      <vt:lpstr>The Knee Meniscus Injuries</vt:lpstr>
      <vt:lpstr>The Knee Meniscus Injuries</vt:lpstr>
      <vt:lpstr>The Knee Patella-Femoral Injuries</vt:lpstr>
      <vt:lpstr>The Knee Patella-Femoral Tracking Injuries</vt:lpstr>
      <vt:lpstr>Knee Patella-Femoral Tracking Injuries</vt:lpstr>
      <vt:lpstr>SOAP Note Write-Up</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Knee Anatomy</dc:title>
  <dc:creator>George Goodridge</dc:creator>
  <cp:lastModifiedBy>Nicholson Julia</cp:lastModifiedBy>
  <cp:revision>68</cp:revision>
  <dcterms:created xsi:type="dcterms:W3CDTF">2011-04-25T02:41:56Z</dcterms:created>
  <dcterms:modified xsi:type="dcterms:W3CDTF">2020-02-24T16:00:14Z</dcterms:modified>
</cp:coreProperties>
</file>